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0" r:id="rId2"/>
    <p:sldId id="259" r:id="rId3"/>
    <p:sldId id="268" r:id="rId4"/>
    <p:sldId id="274" r:id="rId5"/>
    <p:sldId id="267" r:id="rId6"/>
    <p:sldId id="275" r:id="rId7"/>
    <p:sldId id="271" r:id="rId8"/>
    <p:sldId id="270" r:id="rId9"/>
    <p:sldId id="272" r:id="rId10"/>
    <p:sldId id="277" r:id="rId11"/>
    <p:sldId id="279" r:id="rId12"/>
    <p:sldId id="280" r:id="rId13"/>
    <p:sldId id="278" r:id="rId14"/>
    <p:sldId id="281" r:id="rId15"/>
    <p:sldId id="284" r:id="rId16"/>
    <p:sldId id="283" r:id="rId17"/>
    <p:sldId id="286" r:id="rId18"/>
    <p:sldId id="285" r:id="rId19"/>
    <p:sldId id="287" r:id="rId20"/>
    <p:sldId id="273" r:id="rId21"/>
    <p:sldId id="288" r:id="rId22"/>
    <p:sldId id="28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55A"/>
    <a:srgbClr val="D6B5B7"/>
    <a:srgbClr val="4C6C55"/>
    <a:srgbClr val="739B7E"/>
    <a:srgbClr val="442B2A"/>
    <a:srgbClr val="FFBB7B"/>
    <a:srgbClr val="7C5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0286B-1759-4147-81C6-01E364BE6087}" type="datetimeFigureOut">
              <a:rPr lang="tr-TR" smtClean="0"/>
              <a:pPr/>
              <a:t>24.11.2015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E75E-4441-4760-A2B0-A2EC189D7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70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E75E-4441-4760-A2B0-A2EC189D754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85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C6BD-5ED8-4196-9794-021762F844E0}" type="datetime1">
              <a:rPr lang="tr-TR" smtClean="0"/>
              <a:pPr/>
              <a:t>24.11.2015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SINAV UYGULAMA SÜREÇLERİNİN DEĞERLENDİRİLMESİ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Osman EYRİ</a:t>
            </a:r>
          </a:p>
          <a:p>
            <a:r>
              <a:rPr lang="tr-TR" dirty="0" smtClean="0"/>
              <a:t>Bodrum İlçe Milli Eğitim Müdürlüğü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Engelli Öğrenciler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39552" y="1074959"/>
            <a:ext cx="7801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 Ortalama </a:t>
            </a:r>
            <a:r>
              <a:rPr lang="tr-TR" dirty="0"/>
              <a:t>% 7 engelli aday </a:t>
            </a:r>
            <a:r>
              <a:rPr lang="tr-TR" dirty="0" smtClean="0"/>
              <a:t>mevcut,</a:t>
            </a:r>
            <a:endParaRPr lang="tr-TR" dirty="0"/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 Ortak </a:t>
            </a:r>
            <a:r>
              <a:rPr lang="tr-TR" dirty="0"/>
              <a:t>Sınav ve AÖL 20.000 </a:t>
            </a:r>
            <a:r>
              <a:rPr lang="tr-TR" dirty="0" smtClean="0"/>
              <a:t>öğrenci mevcut,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Tek kişilik salonda okuyucu ve kodlayıcı hizmeti,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Alt kat salonlarda sınav hizmeti,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18 punto sınav evrakı hizmeti,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Ek süre,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Evde veya Hastanede Sınav Hizmeti.</a:t>
            </a:r>
            <a:endParaRPr lang="tr-TR" dirty="0"/>
          </a:p>
        </p:txBody>
      </p:sp>
      <p:sp>
        <p:nvSpPr>
          <p:cNvPr id="6" name="9 Yuvarlatılmış Dikdörtgen"/>
          <p:cNvSpPr/>
          <p:nvPr/>
        </p:nvSpPr>
        <p:spPr>
          <a:xfrm>
            <a:off x="4139952" y="4293096"/>
            <a:ext cx="4645024" cy="2112937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13 Dikdörtgen"/>
          <p:cNvSpPr/>
          <p:nvPr/>
        </p:nvSpPr>
        <p:spPr>
          <a:xfrm>
            <a:off x="4226840" y="4689350"/>
            <a:ext cx="4449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Salon görevlilerin okutman-yazman görevini yerine getirmemesi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Salonlara ulaşım sorunu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Engelli öğrencilerin geç bildirilmesi veya hiç bildirilmemesi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i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211960" y="4293096"/>
            <a:ext cx="428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Engelli öğrenciler ile ilgili yaşanan sorunlar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Asker Öğrenciler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39552" y="1074959"/>
            <a:ext cx="7801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 14 sınır karakolunda yaklaşık 2000 öğrenci,</a:t>
            </a:r>
            <a:endParaRPr lang="tr-TR" dirty="0"/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 Acemi birliklerinde sınava giren öğrenciler 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TSK Rehabilitasyon ve Bakım Merkezlerinde sınava giren öğrenciler,  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AÖL-AOO </a:t>
            </a:r>
            <a:r>
              <a:rPr lang="tr-TR" dirty="0">
                <a:cs typeface="Arial" pitchFamily="34" charset="0"/>
              </a:rPr>
              <a:t>okullarında kayıtlılar</a:t>
            </a:r>
            <a:r>
              <a:rPr lang="tr-TR" dirty="0" smtClean="0">
                <a:cs typeface="Arial" pitchFamily="34" charset="0"/>
              </a:rPr>
              <a:t>, 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Halk </a:t>
            </a:r>
            <a:r>
              <a:rPr lang="tr-TR" dirty="0">
                <a:cs typeface="Arial" pitchFamily="34" charset="0"/>
              </a:rPr>
              <a:t>Eğitim Merkez Müdürlükleri </a:t>
            </a:r>
            <a:r>
              <a:rPr lang="tr-TR" dirty="0" smtClean="0">
                <a:cs typeface="Arial" pitchFamily="34" charset="0"/>
              </a:rPr>
              <a:t>Koordinesinde,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Yeni </a:t>
            </a:r>
            <a:r>
              <a:rPr lang="tr-TR" dirty="0">
                <a:cs typeface="Arial" pitchFamily="34" charset="0"/>
              </a:rPr>
              <a:t>kayıt ve kayıt yenileme süreçlerinde çözülebilecek olan sorunlar sınav </a:t>
            </a:r>
            <a:r>
              <a:rPr lang="tr-TR" dirty="0" smtClean="0">
                <a:cs typeface="Arial" pitchFamily="34" charset="0"/>
              </a:rPr>
              <a:t>haftası </a:t>
            </a:r>
            <a:r>
              <a:rPr lang="tr-TR" dirty="0">
                <a:cs typeface="Arial" pitchFamily="34" charset="0"/>
              </a:rPr>
              <a:t>ve gününe kadar </a:t>
            </a:r>
            <a:r>
              <a:rPr lang="tr-TR" dirty="0" smtClean="0">
                <a:cs typeface="Arial" pitchFamily="34" charset="0"/>
              </a:rPr>
              <a:t>bekletiliyor.  </a:t>
            </a:r>
            <a:endParaRPr lang="tr-TR" dirty="0"/>
          </a:p>
        </p:txBody>
      </p:sp>
      <p:sp>
        <p:nvSpPr>
          <p:cNvPr id="6" name="9 Yuvarlatılmış Dikdörtgen"/>
          <p:cNvSpPr/>
          <p:nvPr/>
        </p:nvSpPr>
        <p:spPr>
          <a:xfrm>
            <a:off x="4139952" y="4293096"/>
            <a:ext cx="4645024" cy="2112937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13 Dikdörtgen"/>
          <p:cNvSpPr/>
          <p:nvPr/>
        </p:nvSpPr>
        <p:spPr>
          <a:xfrm>
            <a:off x="4226840" y="4689350"/>
            <a:ext cx="4449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Çok miktarda yedek sınav evrakı talebinin olması,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Sınav güvenliği açısından sıkıntılara sebep oluyor,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Sınav değerlendirme süreçlerinin uzamasına sebep oluyor,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i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211960" y="4293096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err="1" smtClean="0">
                <a:solidFill>
                  <a:srgbClr val="C00000"/>
                </a:solidFill>
              </a:rPr>
              <a:t>aSKER</a:t>
            </a:r>
            <a:r>
              <a:rPr lang="tr-TR" b="1" i="1" dirty="0" smtClean="0">
                <a:solidFill>
                  <a:srgbClr val="C00000"/>
                </a:solidFill>
              </a:rPr>
              <a:t> öğrenciler ile ilgili yaşanan sorunlar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Yedek Sınav Evrakı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39552" y="1988840"/>
            <a:ext cx="7801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cs typeface="Arial" pitchFamily="34" charset="0"/>
              </a:rPr>
              <a:t> Her okula bir adet yedek poşet ve içerisinde;</a:t>
            </a:r>
          </a:p>
          <a:p>
            <a:pPr lvl="2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10 adet yedek cevap kağıdı </a:t>
            </a:r>
          </a:p>
          <a:p>
            <a:pPr lvl="2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Her test kitapçığından 5 er adet yedek kitapçık gönderilmektedir</a:t>
            </a:r>
          </a:p>
          <a:p>
            <a:pPr lvl="2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AÖL / Ortak Sınav için, sınav başına yaklaşık 12/15 milyon A4 yedek sınav evrakı basılmaktadır,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 Yedek cevap kağıtları sınav değerlendirme süreçlerinin % 55-60 oranında uzamasına sebep olmaktadır,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İtirazların büyük çoğunluğu yedek cevap kağıdı kullanan öğrencilerden gelmektedir.</a:t>
            </a:r>
            <a:endParaRPr lang="tr-TR" dirty="0"/>
          </a:p>
        </p:txBody>
      </p:sp>
      <p:sp>
        <p:nvSpPr>
          <p:cNvPr id="6" name="9 Yuvarlatılmış Dikdörtgen"/>
          <p:cNvSpPr/>
          <p:nvPr/>
        </p:nvSpPr>
        <p:spPr>
          <a:xfrm>
            <a:off x="4139952" y="4293096"/>
            <a:ext cx="4645024" cy="2112937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13 Dikdörtgen"/>
          <p:cNvSpPr/>
          <p:nvPr/>
        </p:nvSpPr>
        <p:spPr>
          <a:xfrm>
            <a:off x="4226840" y="4689350"/>
            <a:ext cx="4449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Adını soyadını yazmayan adaylar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TCK No, Aday no yazıp kodlamayan adaylar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Farklı oturum ve ders için kullanılan yedek cevap kağıtları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Ders adı yazılıp kodlanmayan cevap kağıtları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i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211960" y="4293096"/>
            <a:ext cx="183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Yaşanan sorunlar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043608" y="894357"/>
            <a:ext cx="2988840" cy="1027926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NE KADAR YEDEK,</a:t>
            </a:r>
          </a:p>
          <a:p>
            <a:pPr algn="ctr"/>
            <a:r>
              <a:rPr lang="tr-TR" sz="2400" b="1" dirty="0" smtClean="0"/>
              <a:t>O KADAR PROBLEM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05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Tutanaklar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971600" y="1052737"/>
            <a:ext cx="7920880" cy="244827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tr-TR" sz="1800" dirty="0" smtClean="0"/>
              <a:t>Sınav uygulama esasları ile gönderilen örnek tutanak kullanılmalı,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Tutanaklarda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İ</a:t>
            </a:r>
            <a:r>
              <a:rPr lang="tr-TR" sz="1800" dirty="0" smtClean="0"/>
              <a:t>ki görevlinin de imzasının bulunması,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Sınav ili, ilçesi, okul adı, sınav tarihi, saati ve oturum bilgilerinin,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Öğrenci/Aday kimlik bilgilerinin açıkça yazılması,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Yaşanan sorunun ve yapılan uygulamanın tutanaklarda açıkça belirtilmesi gerekmektedir.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141368"/>
            <a:ext cx="55298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7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Salon Yoklama Listesi – Oturum Tablosu ve Tutanak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971600" y="1052736"/>
            <a:ext cx="7920880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tr-TR" sz="1800" dirty="0" smtClean="0"/>
              <a:t>Öğrenci / Aday Salon Yoklama Listeleri Yenilendi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Yeni Salon yoklama listeleri optik form formatında hazırlanmış olup, üzerinde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/>
              <a:t>Sınav ili, ilçesi, bina, salon ve sınav bilgileri,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/>
              <a:t>Aday bilgileri, Salon sıra no, Kitapçık </a:t>
            </a:r>
            <a:r>
              <a:rPr lang="tr-TR" sz="1800" dirty="0"/>
              <a:t>t</a:t>
            </a:r>
            <a:r>
              <a:rPr lang="tr-TR" sz="1800" dirty="0" smtClean="0"/>
              <a:t>ürü kodlama alanı, sınava girmedi kodlama alanı  ve sınava giren adaylar için İmza alanı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/>
              <a:t>Salon Oturma Düzeni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/>
              <a:t>Tutanak alanı, mevcut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Yeni Salon yoklama listeleri cevap kağıtları gibi optik okuyucularda okunarak veri tabanına kaydedilecek ve resim olarak saklanacaktır,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Bu nedenle yeni salon yoklama listelerinin kullanıldığı sınavlarda ayrıca tutanak tutulmayacak, Salon yoklama listesi üzerinde bulunan TUTANAK ALANI kullanılacaktır.</a:t>
            </a:r>
          </a:p>
          <a:p>
            <a:pPr algn="just">
              <a:buClr>
                <a:srgbClr val="C00000"/>
              </a:buClr>
            </a:pP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8880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8" name="Yuvarlatılmış Dikdörtgen 57"/>
          <p:cNvSpPr/>
          <p:nvPr/>
        </p:nvSpPr>
        <p:spPr>
          <a:xfrm>
            <a:off x="467544" y="28765"/>
            <a:ext cx="8515200" cy="128701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Yuvarlatılmış Dikdörtgen 43"/>
          <p:cNvSpPr/>
          <p:nvPr/>
        </p:nvSpPr>
        <p:spPr>
          <a:xfrm>
            <a:off x="483988" y="1314440"/>
            <a:ext cx="8515200" cy="216383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Yuvarlatılmış Dikdörtgen 45"/>
          <p:cNvSpPr/>
          <p:nvPr/>
        </p:nvSpPr>
        <p:spPr>
          <a:xfrm>
            <a:off x="164945" y="3513867"/>
            <a:ext cx="3407408" cy="243541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Yuvarlatılmış Dikdörtgen 47"/>
          <p:cNvSpPr/>
          <p:nvPr/>
        </p:nvSpPr>
        <p:spPr>
          <a:xfrm>
            <a:off x="3636545" y="3665298"/>
            <a:ext cx="5277365" cy="216383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Yuvarlatılmış Dikdörtgen 50"/>
          <p:cNvSpPr/>
          <p:nvPr/>
        </p:nvSpPr>
        <p:spPr>
          <a:xfrm>
            <a:off x="398710" y="6157228"/>
            <a:ext cx="8515200" cy="67447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9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71600" y="1458387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12345678901</a:t>
            </a:r>
            <a:endParaRPr lang="tr-TR" sz="1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20285" y="1458387"/>
            <a:ext cx="911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AKÇAPINAR</a:t>
            </a:r>
            <a:endParaRPr lang="tr-TR" sz="1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3131840" y="145838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CÜNEYT</a:t>
            </a:r>
            <a:endParaRPr lang="tr-TR" sz="1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88024" y="1458387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İNGİLİZCE</a:t>
            </a:r>
            <a:endParaRPr lang="tr-TR" sz="1200" dirty="0"/>
          </a:p>
        </p:txBody>
      </p:sp>
      <p:sp>
        <p:nvSpPr>
          <p:cNvPr id="10" name="Akış Çizelgesi: Bağlayıcı 9"/>
          <p:cNvSpPr/>
          <p:nvPr/>
        </p:nvSpPr>
        <p:spPr>
          <a:xfrm>
            <a:off x="6156176" y="1502800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810700" y="1412776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Kunstler Script" panose="030304020206070D0D06" pitchFamily="66" charset="0"/>
              </a:rPr>
              <a:t>CÜNEYT</a:t>
            </a:r>
            <a:endParaRPr lang="tr-TR" sz="1200" dirty="0">
              <a:latin typeface="Kunstler Script" panose="030304020206070D0D06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71600" y="1639833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12345678803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020285" y="1639833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ELİBOL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31840" y="1639833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ADİL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788024" y="1639833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İNGİLİZCE</a:t>
            </a:r>
            <a:endParaRPr lang="tr-TR" sz="1200" dirty="0"/>
          </a:p>
        </p:txBody>
      </p:sp>
      <p:sp>
        <p:nvSpPr>
          <p:cNvPr id="17" name="Akış Çizelgesi: Bağlayıcı 16"/>
          <p:cNvSpPr/>
          <p:nvPr/>
        </p:nvSpPr>
        <p:spPr>
          <a:xfrm>
            <a:off x="6380191" y="1681391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703578" y="450912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3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7814021" y="17940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GİRMEDİ</a:t>
            </a: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0072" y="1856488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22345678803</a:t>
            </a:r>
            <a:endParaRPr lang="tr-TR" sz="12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2058757" y="1856488"/>
            <a:ext cx="647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BEKTAŞ</a:t>
            </a:r>
            <a:endParaRPr lang="tr-TR" sz="12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3170312" y="185648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AHMET</a:t>
            </a:r>
            <a:endParaRPr lang="tr-TR" sz="1200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788024" y="1856488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İNGİLİZCE</a:t>
            </a:r>
            <a:endParaRPr lang="tr-TR" sz="1200" dirty="0"/>
          </a:p>
        </p:txBody>
      </p:sp>
      <p:sp>
        <p:nvSpPr>
          <p:cNvPr id="29" name="Akış Çizelgesi: Bağlayıcı 28"/>
          <p:cNvSpPr/>
          <p:nvPr/>
        </p:nvSpPr>
        <p:spPr>
          <a:xfrm>
            <a:off x="7308304" y="1856488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7740352" y="155679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Kunstler Script" panose="030304020206070D0D06" pitchFamily="66" charset="0"/>
              </a:rPr>
              <a:t>CÜNEYT</a:t>
            </a:r>
            <a:endParaRPr lang="tr-TR" sz="1200" dirty="0">
              <a:latin typeface="Kunstler Script" panose="030304020206070D0D06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705605" y="3985137"/>
            <a:ext cx="515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22345678803 T.C Kimlik numaralı Ahmet BEKTAŞ geçerli bir kimlik belgesi ibraz edemediğinden sınava girmemiştir. </a:t>
            </a:r>
            <a:endParaRPr lang="tr-TR" sz="2000" i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 flipH="1">
            <a:off x="683568" y="1982488"/>
            <a:ext cx="20010" cy="27574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40" name="U Dönüş Oku 39"/>
          <p:cNvSpPr/>
          <p:nvPr/>
        </p:nvSpPr>
        <p:spPr>
          <a:xfrm>
            <a:off x="1534414" y="4042995"/>
            <a:ext cx="402274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1" name="U Dönüş Oku 40"/>
          <p:cNvSpPr/>
          <p:nvPr/>
        </p:nvSpPr>
        <p:spPr>
          <a:xfrm rot="10800000" flipH="1">
            <a:off x="2170061" y="5535383"/>
            <a:ext cx="378546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2" name="U Dönüş Oku 41"/>
          <p:cNvSpPr/>
          <p:nvPr/>
        </p:nvSpPr>
        <p:spPr>
          <a:xfrm rot="10800000" flipH="1">
            <a:off x="976290" y="5568096"/>
            <a:ext cx="378546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U Dönüş Oku 42"/>
          <p:cNvSpPr/>
          <p:nvPr/>
        </p:nvSpPr>
        <p:spPr>
          <a:xfrm>
            <a:off x="2722963" y="4020767"/>
            <a:ext cx="402274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3477447" y="2271542"/>
            <a:ext cx="2520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Kitapçık Türleri Bu Alana Kodlanacak</a:t>
            </a:r>
            <a:endParaRPr lang="tr-TR" sz="1200" b="1" dirty="0">
              <a:solidFill>
                <a:srgbClr val="C00000"/>
              </a:solidFill>
            </a:endParaRPr>
          </a:p>
        </p:txBody>
      </p:sp>
      <p:cxnSp>
        <p:nvCxnSpPr>
          <p:cNvPr id="47" name="Düz Ok Bağlayıcısı 46"/>
          <p:cNvCxnSpPr>
            <a:stCxn id="45" idx="3"/>
          </p:cNvCxnSpPr>
          <p:nvPr/>
        </p:nvCxnSpPr>
        <p:spPr>
          <a:xfrm flipV="1">
            <a:off x="5997752" y="1856489"/>
            <a:ext cx="382439" cy="553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Metin kutusu 48"/>
          <p:cNvSpPr txBox="1"/>
          <p:nvPr/>
        </p:nvSpPr>
        <p:spPr>
          <a:xfrm>
            <a:off x="5546896" y="2705979"/>
            <a:ext cx="345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Sınava Girmeyen Adaylar İçin Bu Alan Kodlanacak</a:t>
            </a: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0" name="Düz Ok Bağlayıcısı 49"/>
          <p:cNvCxnSpPr/>
          <p:nvPr/>
        </p:nvCxnSpPr>
        <p:spPr>
          <a:xfrm flipH="1" flipV="1">
            <a:off x="7471139" y="1996616"/>
            <a:ext cx="153024" cy="759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837589" y="4755450"/>
            <a:ext cx="280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4">
                    <a:lumMod val="50000"/>
                  </a:schemeClr>
                </a:solidFill>
              </a:rPr>
              <a:t>Sınıf Düzenine Göre Oturma Planı. </a:t>
            </a:r>
          </a:p>
          <a:p>
            <a:r>
              <a:rPr lang="tr-TR" sz="1200" b="1" dirty="0" smtClean="0">
                <a:solidFill>
                  <a:schemeClr val="accent4">
                    <a:lumMod val="50000"/>
                  </a:schemeClr>
                </a:solidFill>
              </a:rPr>
              <a:t>Öğrencinin Sıra Numarası Bu Kutucuklara</a:t>
            </a:r>
          </a:p>
          <a:p>
            <a:r>
              <a:rPr lang="tr-TR" sz="1200" b="1" dirty="0" smtClean="0">
                <a:solidFill>
                  <a:schemeClr val="accent4">
                    <a:lumMod val="50000"/>
                  </a:schemeClr>
                </a:solidFill>
              </a:rPr>
              <a:t>Yazılacak.</a:t>
            </a:r>
          </a:p>
          <a:p>
            <a:endParaRPr lang="tr-TR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4656310" y="5337264"/>
            <a:ext cx="358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Sınav anında yaşanan sorunlar bu alanda belirtilecek.</a:t>
            </a:r>
          </a:p>
          <a:p>
            <a:endParaRPr lang="tr-T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495942" y="6520259"/>
            <a:ext cx="416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Salon Başkanı ve Gözcü Kendi Alanlarını Doldurup İmzalayacak</a:t>
            </a:r>
            <a:endParaRPr lang="tr-TR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Cevap Kağıtları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971600" y="1052736"/>
            <a:ext cx="792088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tr-TR" sz="1800" dirty="0" smtClean="0"/>
              <a:t>Sınava göre </a:t>
            </a:r>
            <a:r>
              <a:rPr lang="tr-TR" sz="1800" dirty="0"/>
              <a:t>değişken </a:t>
            </a:r>
            <a:r>
              <a:rPr lang="tr-TR" sz="1800" dirty="0" smtClean="0"/>
              <a:t>olan cevap kağıtlarının </a:t>
            </a:r>
            <a:r>
              <a:rPr lang="tr-TR" sz="1800" dirty="0"/>
              <a:t>standart </a:t>
            </a:r>
            <a:r>
              <a:rPr lang="tr-TR" sz="1800" dirty="0" smtClean="0"/>
              <a:t>bir görünüme ve yapıya sahip olması hedeflenmiştir.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Bu nedenle tüm cevap kağıdı tasarımları incelenmiş sabit ve değişken alanlar tespit edilmiştir.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Cevap kağıtları 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Sınav Bilgileri,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Aday Bilgileri,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Sınav Giriş Yeri Bilgileri,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Cevap Alanları, Kitapçık Türü, İptal Alanı, Aday Sınava Girdi – Girmedi alanı 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Salon Görevlileri Bilgileri vb. gibi alanlardan oluşmaktadır.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Aday bilgileri, Salon sıra no, Kitapçık </a:t>
            </a:r>
            <a:r>
              <a:rPr lang="tr-TR" sz="1800" dirty="0"/>
              <a:t>t</a:t>
            </a:r>
            <a:r>
              <a:rPr lang="tr-TR" sz="1800" dirty="0" smtClean="0"/>
              <a:t>ürü kodlama alanı, sınava girmedi kodlama alanı  ve sınava giren adaylar için İmza alanı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Cevap kağıtları ve Salon Yoklama listeleri ile çapraz kontroller yapılabilmesi için  barkod, </a:t>
            </a:r>
            <a:r>
              <a:rPr lang="tr-TR" sz="1800" dirty="0" err="1" smtClean="0"/>
              <a:t>karekod</a:t>
            </a:r>
            <a:r>
              <a:rPr lang="tr-TR" sz="1800" dirty="0" smtClean="0"/>
              <a:t> alanlar  kullanılmaya başlanmıştır.</a:t>
            </a:r>
          </a:p>
        </p:txBody>
      </p:sp>
    </p:spTree>
    <p:extLst>
      <p:ext uri="{BB962C8B-B14F-4D97-AF65-F5344CB8AC3E}">
        <p14:creationId xmlns:p14="http://schemas.microsoft.com/office/powerpoint/2010/main" val="7644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7433" y="332656"/>
            <a:ext cx="5970751" cy="183117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300192" y="116632"/>
            <a:ext cx="2586107" cy="302433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95536" y="2163835"/>
            <a:ext cx="1872208" cy="302433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72000" y="4077072"/>
            <a:ext cx="4314299" cy="125511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95537" y="5411702"/>
            <a:ext cx="2520280" cy="14462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79032" y="5367078"/>
            <a:ext cx="5833757" cy="14462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1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19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>
            <a:off x="2123728" y="1844824"/>
            <a:ext cx="4896544" cy="259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8676456" y="404664"/>
            <a:ext cx="216024" cy="4680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7884368" y="2924944"/>
            <a:ext cx="792088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4139952" y="2060848"/>
            <a:ext cx="4536504" cy="216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5148064" y="404664"/>
            <a:ext cx="96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Öğrenci </a:t>
            </a:r>
          </a:p>
          <a:p>
            <a:pPr algn="ctr"/>
            <a:r>
              <a:rPr lang="tr-TR" dirty="0" smtClean="0">
                <a:solidFill>
                  <a:srgbClr val="C00000"/>
                </a:solidFill>
              </a:rPr>
              <a:t>Resmi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907704" y="3140968"/>
            <a:ext cx="191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4C6C55"/>
                </a:solidFill>
              </a:rPr>
              <a:t>Kitapçık Türü Alanı</a:t>
            </a:r>
            <a:endParaRPr lang="tr-TR" dirty="0">
              <a:solidFill>
                <a:srgbClr val="4C6C55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907704" y="3789040"/>
            <a:ext cx="17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99555A"/>
                </a:solidFill>
              </a:rPr>
              <a:t>Cevaplama Alanı</a:t>
            </a:r>
            <a:endParaRPr lang="tr-TR" dirty="0">
              <a:solidFill>
                <a:srgbClr val="99555A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H="1">
            <a:off x="1619672" y="378904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435213" y="4907775"/>
            <a:ext cx="236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Öğrenci Sınava Girmedi</a:t>
            </a:r>
          </a:p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Alanı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2123728" y="5230941"/>
            <a:ext cx="0" cy="64633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Türleri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999593" y="1124744"/>
            <a:ext cx="7920880" cy="453650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tr-TR" dirty="0" smtClean="0"/>
              <a:t>Açıköğretim Kurumları Sınavları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Açıköğretim Ortaokulu (3 dönem)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Açıköğretim ve Mesleki Açıköğretim Lisesi ( 3 dönem + 2 Ek )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Mesleki Açıköğretim Okulu Sertifika Sınavları (3 dönem)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Motorlu Taşıt Sürücü Kursiyerleri Sınavı ( Yılda 6 kez)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Devlet Parasız Yatlılık ve Bursluluk Sınavı ( </a:t>
            </a:r>
            <a:r>
              <a:rPr lang="es-ES" dirty="0" smtClean="0"/>
              <a:t>5, 6,7, 9, 10 VE 11.</a:t>
            </a:r>
            <a:r>
              <a:rPr lang="tr-TR" dirty="0" smtClean="0"/>
              <a:t>Sınıf )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Ortaöğretime Geçiş 8.Sınıf Ortak Sınavlar ( 2 dönem )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Protokol Sınavları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Personel Unvan Değişikliği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Personel Görevde Yükselme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Mesleki Yeterlilik</a:t>
            </a:r>
          </a:p>
          <a:p>
            <a:pPr lvl="1">
              <a:buClr>
                <a:srgbClr val="399AB5"/>
              </a:buClr>
              <a:buSzPct val="100000"/>
              <a:buFont typeface="Arial" pitchFamily="34" charset="0"/>
              <a:buChar char="•"/>
            </a:pPr>
            <a:r>
              <a:rPr lang="tr-TR" dirty="0" smtClean="0"/>
              <a:t>Öğrenci Seçme </a:t>
            </a:r>
          </a:p>
          <a:p>
            <a:pPr lvl="1">
              <a:buClr>
                <a:srgbClr val="C00000"/>
              </a:buClr>
              <a:buNone/>
            </a:pPr>
            <a:endParaRPr lang="tr-TR" dirty="0" smtClean="0"/>
          </a:p>
          <a:p>
            <a:pPr lvl="1">
              <a:buClr>
                <a:srgbClr val="C00000"/>
              </a:buCl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Sonrası İşlemlerde Karşılaşılan Sorunlar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971600" y="1052736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tr-TR" sz="1800" dirty="0" smtClean="0"/>
              <a:t>Kutuların kurallara uygun kilitlenmediği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Kutunun dışında gelen cevap kağıtları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Kutu dışında gelen tutanaklar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Merkeze hiç dönmeyen sınav evrakı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/>
              <a:t>Salon Yoklama Listeleri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/>
              <a:t>Bina Sınav Sorumlusu Poşet Teslim Tutanak Formu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Hatalı kapatılmış güvenlik poşetleri</a:t>
            </a:r>
          </a:p>
        </p:txBody>
      </p:sp>
    </p:spTree>
    <p:extLst>
      <p:ext uri="{BB962C8B-B14F-4D97-AF65-F5344CB8AC3E}">
        <p14:creationId xmlns:p14="http://schemas.microsoft.com/office/powerpoint/2010/main" val="36451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Sonrası İşlemlerde Karşılaşılan Sorunlar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6099" y="2994381"/>
            <a:ext cx="4459034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9 Yuvarlatılmış Dikdörtgen"/>
          <p:cNvSpPr/>
          <p:nvPr/>
        </p:nvSpPr>
        <p:spPr>
          <a:xfrm>
            <a:off x="1274440" y="894357"/>
            <a:ext cx="7546032" cy="1027926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</a:rPr>
              <a:t>Güvenlik Kutusundan Çıkan Tüm Belgeler Doldurularak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</a:rPr>
              <a:t>Kutuya Geri Konulmalı ve Kutu Mühürlenmeli</a:t>
            </a:r>
            <a:endParaRPr lang="tr-T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998" y="2204864"/>
            <a:ext cx="4633341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06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Merkezi Kriterleri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158417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tr-TR" sz="8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tr-TR" sz="1600" dirty="0" smtClean="0"/>
              <a:t>Merkezi sistem sınavlarının yapılması aşamalarında valiliklerden, illerine bağlı ilçeler için yoğun bir şekilde sınav merkezi olma talepleri alınmaktadır.</a:t>
            </a:r>
          </a:p>
          <a:p>
            <a:pPr marL="0">
              <a:spcBef>
                <a:spcPts val="0"/>
              </a:spcBef>
              <a:buNone/>
            </a:pPr>
            <a:endParaRPr lang="tr-TR" sz="800" dirty="0" smtClean="0"/>
          </a:p>
          <a:p>
            <a:pPr marL="0">
              <a:spcBef>
                <a:spcPts val="0"/>
              </a:spcBef>
              <a:buNone/>
            </a:pPr>
            <a:r>
              <a:rPr lang="tr-TR" sz="1600" dirty="0" smtClean="0"/>
              <a:t>Sınav merkezlerinin tespitinde belirli bir düzen oluşturulması için 16.10.2104 tarih ve 14 sayılı Genel Müdürlük Kurul kararı ile sınav merkezi olma kriterleri aşağıdaki gibi belirlenmiştir. </a:t>
            </a:r>
            <a:endParaRPr lang="tr-TR" sz="16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5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46316"/>
              </p:ext>
            </p:extLst>
          </p:nvPr>
        </p:nvGraphicFramePr>
        <p:xfrm>
          <a:off x="1115616" y="2708920"/>
          <a:ext cx="7776864" cy="2270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00400"/>
                <a:gridCol w="122413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Sınav Türü</a:t>
                      </a:r>
                      <a:endParaRPr lang="tr-TR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Aday Sayısı</a:t>
                      </a:r>
                      <a:endParaRPr lang="tr-TR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Aday Sayısı &amp; Km</a:t>
                      </a:r>
                      <a:endParaRPr lang="tr-TR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Motorlu Taşıt Sürücü Kursiyerleri</a:t>
                      </a:r>
                      <a:r>
                        <a:rPr lang="tr-TR" sz="1600" baseline="0" dirty="0" smtClean="0"/>
                        <a:t> Sınavı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En az 500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200</a:t>
                      </a:r>
                      <a:r>
                        <a:rPr lang="tr-TR" sz="1600" baseline="0" dirty="0" smtClean="0"/>
                        <a:t> ile 499 arası ve il merkezine 100 km den uzak olmak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Açıköğretim Kurumları Sınavları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En az 200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100</a:t>
                      </a:r>
                      <a:r>
                        <a:rPr lang="tr-TR" sz="1600" baseline="0" dirty="0" smtClean="0"/>
                        <a:t> ile 199 arası ve il merkezine 100 km den uzak olmak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Yurt Dışı Sınav Merkezi</a:t>
                      </a:r>
                      <a:endParaRPr lang="tr-TR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tr-TR" sz="1600" dirty="0" smtClean="0"/>
                        <a:t>En az 10 </a:t>
                      </a:r>
                      <a:endParaRPr lang="tr-T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Ortak</a:t>
                      </a:r>
                      <a:r>
                        <a:rPr lang="tr-TR" sz="1600" baseline="0" dirty="0" smtClean="0">
                          <a:solidFill>
                            <a:srgbClr val="C00000"/>
                          </a:solidFill>
                        </a:rPr>
                        <a:t> Sınavlar</a:t>
                      </a:r>
                      <a:endParaRPr lang="tr-TR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Herhangi bir kriter uygulanmayacaktır</a:t>
                      </a:r>
                      <a:endParaRPr lang="tr-TR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2 İçerik Yer Tutucusu"/>
          <p:cNvSpPr txBox="1">
            <a:spLocks/>
          </p:cNvSpPr>
          <p:nvPr/>
        </p:nvSpPr>
        <p:spPr>
          <a:xfrm>
            <a:off x="1115616" y="5244737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5000"/>
              <a:buFont typeface="Arial" pitchFamily="34" charset="0"/>
              <a:buNone/>
              <a:tabLst/>
              <a:defRPr/>
            </a:pPr>
            <a:r>
              <a:rPr lang="tr-TR" sz="1600" b="1" i="1" dirty="0" smtClean="0">
                <a:solidFill>
                  <a:srgbClr val="C00000"/>
                </a:solidFill>
              </a:rPr>
              <a:t>Sınav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güvenliği açısından hassasiyet taşıyan ilçelerin tespiti ve bu ilçelerde yapılacak</a:t>
            </a:r>
            <a:r>
              <a:rPr kumimoji="0" lang="tr-TR" sz="16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sınavların il merkezlerinde yapılması hususu, ilgili kurumlarla yapılan toplantı gereği  alınan kararlara göre belirlenmektedir.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Merkezini Nasıl Belirliyoruz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082228"/>
              </p:ext>
            </p:extLst>
          </p:nvPr>
        </p:nvGraphicFramePr>
        <p:xfrm>
          <a:off x="1115616" y="1193160"/>
          <a:ext cx="5688632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6782"/>
                <a:gridCol w="1255459"/>
                <a:gridCol w="720080"/>
                <a:gridCol w="1886311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MTSKS Örnek Uygulama</a:t>
                      </a:r>
                      <a:r>
                        <a:rPr lang="tr-TR" baseline="0" dirty="0" smtClean="0"/>
                        <a:t> 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 ili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Aday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Durum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Büyükşehir ilçe-1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700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Merkez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Büyükşehir ilçe-2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İlçe-3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500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Merkez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İlçe-4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201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116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Merkez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İlçe-5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499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Merkez Değil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Yuvarlatılmış Dikdörtgen"/>
          <p:cNvSpPr/>
          <p:nvPr/>
        </p:nvSpPr>
        <p:spPr>
          <a:xfrm>
            <a:off x="4608512" y="4509120"/>
            <a:ext cx="4176464" cy="2016224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3 Dikdörtgen"/>
          <p:cNvSpPr/>
          <p:nvPr/>
        </p:nvSpPr>
        <p:spPr>
          <a:xfrm>
            <a:off x="4780620" y="5055567"/>
            <a:ext cx="3564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İlçe-1 de bina yeterliyse İlçe-1 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r-TR" i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Değilse İlçe-2 ye aktarılır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716016" y="4575956"/>
            <a:ext cx="69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İlçe-5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18" name="Sol Yukarı Ok 17"/>
          <p:cNvSpPr/>
          <p:nvPr/>
        </p:nvSpPr>
        <p:spPr>
          <a:xfrm rot="18766466">
            <a:off x="6300585" y="2373595"/>
            <a:ext cx="920489" cy="1125719"/>
          </a:xfrm>
          <a:prstGeom prst="leftUpArrow">
            <a:avLst>
              <a:gd name="adj1" fmla="val 5132"/>
              <a:gd name="adj2" fmla="val 8538"/>
              <a:gd name="adj3" fmla="val 759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Bina Belirleme İşlemleri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971600" y="1124743"/>
            <a:ext cx="7920880" cy="3024337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</a:pPr>
            <a:r>
              <a:rPr lang="tr-TR" dirty="0" smtClean="0"/>
              <a:t>MEBBIS / Bina Modülünde sınav tanımlanır,</a:t>
            </a:r>
          </a:p>
          <a:p>
            <a:pPr algn="just">
              <a:buClr>
                <a:srgbClr val="C00000"/>
              </a:buClr>
            </a:pPr>
            <a:r>
              <a:rPr lang="tr-TR" dirty="0" smtClean="0"/>
              <a:t>Tanımlanan sınav için bina güncelleme duyurusu yapılır,</a:t>
            </a:r>
          </a:p>
          <a:p>
            <a:pPr algn="just">
              <a:buClr>
                <a:srgbClr val="C00000"/>
              </a:buClr>
            </a:pPr>
            <a:r>
              <a:rPr lang="tr-TR" dirty="0" smtClean="0"/>
              <a:t>Okullar ve İl / İlçe Millî Eğitim Müdürlükleri MEBBİS/Bina Modülünden ilgili sınavı seçerek bina uygunluk durumu, salon sayısı, öncelik sırası vb. alanları günceller,</a:t>
            </a:r>
          </a:p>
          <a:p>
            <a:pPr algn="just">
              <a:buClr>
                <a:srgbClr val="C00000"/>
              </a:buClr>
            </a:pPr>
            <a:r>
              <a:rPr lang="tr-TR" dirty="0" smtClean="0"/>
              <a:t>Güncellenen binalar MEBBIS/Bina Modülünden alınır ve sistemdeki binalar güncellenir,</a:t>
            </a:r>
          </a:p>
          <a:p>
            <a:pPr algn="just">
              <a:buClr>
                <a:srgbClr val="C00000"/>
              </a:buClr>
            </a:pPr>
            <a:r>
              <a:rPr lang="tr-TR" dirty="0" smtClean="0"/>
              <a:t>Yerleştirme işlemi yapıldıktan sonra kullanılan </a:t>
            </a:r>
            <a:r>
              <a:rPr lang="tr-TR" dirty="0"/>
              <a:t>binalar </a:t>
            </a:r>
            <a:r>
              <a:rPr lang="tr-TR" dirty="0" smtClean="0"/>
              <a:t>il/ilçe </a:t>
            </a:r>
            <a:r>
              <a:rPr lang="tr-TR" dirty="0"/>
              <a:t>sınav </a:t>
            </a:r>
            <a:r>
              <a:rPr lang="tr-TR" dirty="0" smtClean="0"/>
              <a:t>merkezlerine bildirilir.</a:t>
            </a:r>
            <a:endParaRPr lang="tr-TR" dirty="0"/>
          </a:p>
        </p:txBody>
      </p:sp>
      <p:sp>
        <p:nvSpPr>
          <p:cNvPr id="6" name="9 Yuvarlatılmış Dikdörtgen"/>
          <p:cNvSpPr/>
          <p:nvPr/>
        </p:nvSpPr>
        <p:spPr>
          <a:xfrm>
            <a:off x="4608512" y="4235079"/>
            <a:ext cx="4176464" cy="2290265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13 Dikdörtgen"/>
          <p:cNvSpPr/>
          <p:nvPr/>
        </p:nvSpPr>
        <p:spPr>
          <a:xfrm>
            <a:off x="4680520" y="4631333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Tanımlanan sınav için bina girişi yapılmaması,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Yetersiz bina girilmesi,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Binaların gerçek salon sayılarının girilmemesi,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Kullanılan bina listelerinin zamanında kontrol edilmemesi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Bina uygun olarak belirtildiği halde bina değişikliği talep edilmesi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665640" y="4235079"/>
            <a:ext cx="23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Sıkça yaşanan sorunlar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Binalara Yerleştirme Nasıl Yapılır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Slayt Numarası Yer Tutucusu 3"/>
          <p:cNvSpPr txBox="1">
            <a:spLocks/>
          </p:cNvSpPr>
          <p:nvPr/>
        </p:nvSpPr>
        <p:spPr>
          <a:xfrm>
            <a:off x="8784976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graphicFrame>
        <p:nvGraphicFramePr>
          <p:cNvPr id="6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758611"/>
              </p:ext>
            </p:extLst>
          </p:nvPr>
        </p:nvGraphicFramePr>
        <p:xfrm>
          <a:off x="1132853" y="2492896"/>
          <a:ext cx="7835128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16572"/>
                <a:gridCol w="1302576"/>
                <a:gridCol w="978218"/>
                <a:gridCol w="4537762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İlçe-1</a:t>
                      </a:r>
                      <a:r>
                        <a:rPr lang="tr-TR" baseline="0" dirty="0" smtClean="0"/>
                        <a:t> Uygun Olan Okullar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Okul Adı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Salon Sayısı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Öncelik 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Durum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Okul-1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14 Tek Kişilik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Salon + 1 Yedek salon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Okul-2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23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102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olidFill>
                            <a:srgbClr val="C00000"/>
                          </a:solidFill>
                        </a:rPr>
                        <a:t>Bu okulda sınav yok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Okul-3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1 Tek Kişilik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Salon + 25 Normal Salon + 1 yedek Salon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9 Yuvarlatılmış Dikdörtgen"/>
          <p:cNvSpPr/>
          <p:nvPr/>
        </p:nvSpPr>
        <p:spPr>
          <a:xfrm>
            <a:off x="5382744" y="4547448"/>
            <a:ext cx="3600000" cy="1566000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tr-TR" sz="2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508104" y="4552761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Salon sayısı hesaplama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14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415056"/>
              </p:ext>
            </p:extLst>
          </p:nvPr>
        </p:nvGraphicFramePr>
        <p:xfrm>
          <a:off x="1115616" y="1236360"/>
          <a:ext cx="6637529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3130"/>
                <a:gridCol w="1828546"/>
                <a:gridCol w="1911414"/>
                <a:gridCol w="1984439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Örnek İlçe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İlçe Adı</a:t>
                      </a:r>
                      <a:endParaRPr lang="tr-TR" dirty="0"/>
                    </a:p>
                  </a:txBody>
                  <a:tcPr>
                    <a:solidFill>
                      <a:srgbClr val="C0000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Engelli</a:t>
                      </a:r>
                      <a:r>
                        <a:rPr lang="tr-TR" baseline="0" dirty="0" smtClean="0"/>
                        <a:t> Öğr. Sayısı</a:t>
                      </a:r>
                      <a:endParaRPr lang="tr-TR" dirty="0"/>
                    </a:p>
                  </a:txBody>
                  <a:tcPr>
                    <a:solidFill>
                      <a:srgbClr val="C0000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Normal Öğr. Sayısı</a:t>
                      </a:r>
                      <a:endParaRPr lang="tr-TR" dirty="0"/>
                    </a:p>
                  </a:txBody>
                  <a:tcPr>
                    <a:solidFill>
                      <a:srgbClr val="C0000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Toplam Aday</a:t>
                      </a:r>
                      <a:r>
                        <a:rPr lang="tr-TR" baseline="0" dirty="0" smtClean="0"/>
                        <a:t> Sayısı</a:t>
                      </a:r>
                      <a:endParaRPr lang="tr-TR" dirty="0"/>
                    </a:p>
                  </a:txBody>
                  <a:tcPr>
                    <a:solidFill>
                      <a:srgbClr val="C00000">
                        <a:alpha val="32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İlçe-1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481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496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3 Dikdörtgen"/>
          <p:cNvSpPr/>
          <p:nvPr/>
        </p:nvSpPr>
        <p:spPr>
          <a:xfrm>
            <a:off x="5382744" y="5689960"/>
            <a:ext cx="36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İhtiyaç Duyulan Toplam Salon Sayısı : 42</a:t>
            </a:r>
          </a:p>
        </p:txBody>
      </p:sp>
      <p:sp>
        <p:nvSpPr>
          <p:cNvPr id="21" name="9 Yuvarlatılmış Dikdörtgen"/>
          <p:cNvSpPr/>
          <p:nvPr/>
        </p:nvSpPr>
        <p:spPr>
          <a:xfrm>
            <a:off x="1635539" y="4547448"/>
            <a:ext cx="3600000" cy="1566000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tr-TR" sz="2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2" name="13 Dikdörtgen"/>
          <p:cNvSpPr/>
          <p:nvPr/>
        </p:nvSpPr>
        <p:spPr>
          <a:xfrm>
            <a:off x="1664350" y="4841865"/>
            <a:ext cx="3571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Tek Kişilik salonda sınava girecek engelli adaylar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Ortopedik engelli adaylar (alt katta bulunan normal salonlara yerleşir)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Engeli olmayan adaylar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1699648" y="4552761"/>
            <a:ext cx="25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Yerleştirme Öncelik Sırası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26" name="13 Dikdörtgen"/>
          <p:cNvSpPr/>
          <p:nvPr/>
        </p:nvSpPr>
        <p:spPr>
          <a:xfrm>
            <a:off x="5508104" y="4921395"/>
            <a:ext cx="3621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Tek kişilik salon aday sayısı = 15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Engeli olmayan adaylar 481/20 =24,05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Her okul için bir yedek salon</a:t>
            </a:r>
          </a:p>
        </p:txBody>
      </p:sp>
    </p:spTree>
    <p:extLst>
      <p:ext uri="{BB962C8B-B14F-4D97-AF65-F5344CB8AC3E}">
        <p14:creationId xmlns:p14="http://schemas.microsoft.com/office/powerpoint/2010/main" val="23061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İşlem Süreleri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99497"/>
              </p:ext>
            </p:extLst>
          </p:nvPr>
        </p:nvGraphicFramePr>
        <p:xfrm>
          <a:off x="1133873" y="1225560"/>
          <a:ext cx="7848871" cy="19154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77435"/>
                <a:gridCol w="1163307"/>
                <a:gridCol w="1173663"/>
                <a:gridCol w="1423922"/>
                <a:gridCol w="1314401"/>
                <a:gridCol w="1296143"/>
              </a:tblGrid>
              <a:tr h="43204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Sınav Türü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Sınav Öncesi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Kapalı Devre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Tasnif</a:t>
                      </a:r>
                      <a:r>
                        <a:rPr lang="tr-TR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ve </a:t>
                      </a:r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Okuma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Değerlendirme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Toplam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Ortak Sınavlar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12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35-40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12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AÖL-MAÖL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12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35-40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r>
                        <a:rPr lang="tr-TR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10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AÖO / MTSKS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7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tr-TR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6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28</a:t>
                      </a:r>
                      <a:r>
                        <a:rPr lang="tr-TR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Protokol Sınavları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7 gün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1-3 gün</a:t>
                      </a:r>
                      <a:endParaRPr lang="tr-TR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3-4 gün 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 gün </a:t>
                      </a:r>
                      <a:r>
                        <a:rPr lang="tr-TR" sz="1400" b="1" dirty="0" smtClean="0">
                          <a:solidFill>
                            <a:srgbClr val="C00000"/>
                          </a:solidFill>
                        </a:rPr>
                        <a:t>(30gün)</a:t>
                      </a:r>
                      <a:endParaRPr lang="tr-TR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680000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Öncesinde Sıkça Yaşanan Sorunlar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971600" y="1052736"/>
            <a:ext cx="7272808" cy="158417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tr-TR" dirty="0" smtClean="0"/>
              <a:t>MTSKS de onay işlemlerinin unutulması,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Bina belirleme sürecinde yaşanan sorunlar,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AÖK sınavlarında cezaevi, asker öğrenciler ile ilgili sorunlar,</a:t>
            </a:r>
          </a:p>
          <a:p>
            <a:pPr>
              <a:buClr>
                <a:srgbClr val="C00000"/>
              </a:buClr>
            </a:pPr>
            <a:r>
              <a:rPr lang="tr-TR" dirty="0" smtClean="0"/>
              <a:t>Salon yoklama listeleri ile ilgili sorunlar,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680000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Günü Yaşanan Sorunlar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971600" y="1052735"/>
            <a:ext cx="7920880" cy="3816425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tr-TR" sz="1800" dirty="0" smtClean="0"/>
              <a:t>Kimlik kontrolleri ( kimliksiz , 15 yaşından büyük ve resimsiz kimlik )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Joker aday ve başkasının sınav evrakını kullanma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Cep telefonu ve kopya 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Kopya </a:t>
            </a:r>
          </a:p>
          <a:p>
            <a:pPr algn="just">
              <a:buClr>
                <a:srgbClr val="C00000"/>
              </a:buClr>
            </a:pPr>
            <a:r>
              <a:rPr lang="tr-TR" sz="1800" dirty="0"/>
              <a:t>Yedek salon uygulamaları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MTSKS ve Protokol sınavlarında yedek salon uygulaması yok,</a:t>
            </a:r>
          </a:p>
          <a:p>
            <a:pPr lvl="1" algn="just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AÖK sınavlarında belgelendirilmesi şartı ile</a:t>
            </a:r>
          </a:p>
          <a:p>
            <a:pPr lvl="2" algn="just">
              <a:buClr>
                <a:schemeClr val="accent5">
                  <a:lumMod val="50000"/>
                </a:schemeClr>
              </a:buClr>
            </a:pPr>
            <a:r>
              <a:rPr lang="tr-TR" sz="1800" dirty="0"/>
              <a:t>Cezaevi öğrencileri,</a:t>
            </a:r>
          </a:p>
          <a:p>
            <a:pPr lvl="2" algn="just">
              <a:buClr>
                <a:schemeClr val="accent5">
                  <a:lumMod val="50000"/>
                </a:schemeClr>
              </a:buClr>
            </a:pPr>
            <a:r>
              <a:rPr lang="tr-TR" sz="1800" dirty="0"/>
              <a:t>Asker öğrenciler,</a:t>
            </a:r>
          </a:p>
          <a:p>
            <a:pPr lvl="2" algn="just">
              <a:buClr>
                <a:schemeClr val="accent5">
                  <a:lumMod val="50000"/>
                </a:schemeClr>
              </a:buClr>
            </a:pPr>
            <a:r>
              <a:rPr lang="tr-TR" sz="1800" dirty="0"/>
              <a:t>Kendisi veya ailesi tayin-nakil olan öğrenciler,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>
                <a:solidFill>
                  <a:srgbClr val="C00000"/>
                </a:solidFill>
              </a:rPr>
              <a:t>Engelli adaylar / öğrenciler.</a:t>
            </a:r>
          </a:p>
        </p:txBody>
      </p:sp>
      <p:sp>
        <p:nvSpPr>
          <p:cNvPr id="5" name="9 Yuvarlatılmış Dikdörtgen"/>
          <p:cNvSpPr/>
          <p:nvPr/>
        </p:nvSpPr>
        <p:spPr>
          <a:xfrm>
            <a:off x="4139952" y="5051872"/>
            <a:ext cx="4645024" cy="1545480"/>
          </a:xfrm>
          <a:prstGeom prst="roundRect">
            <a:avLst>
              <a:gd name="adj" fmla="val 8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13 Dikdörtgen"/>
          <p:cNvSpPr/>
          <p:nvPr/>
        </p:nvSpPr>
        <p:spPr>
          <a:xfrm>
            <a:off x="4226840" y="5448126"/>
            <a:ext cx="4449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Kimliksiz adayların sınavlara alınması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Salonlarda başkasına ait sınav evrakının kullanılması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i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1600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Hatalı, geçersiz ve eksik bilgi içeren tutanaklar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211960" y="5051872"/>
            <a:ext cx="23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Sıkça yaşanan sorunlar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1393</Words>
  <Application>Microsoft Office PowerPoint</Application>
  <PresentationFormat>Ekran Gösterisi (4:3)</PresentationFormat>
  <Paragraphs>294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SINAV UYGULAMA SÜREÇLERİNİN DEĞERLENDİRİLMESİ</vt:lpstr>
      <vt:lpstr>Sınav Türleri</vt:lpstr>
      <vt:lpstr>Sınav Merkezi Kriterleri</vt:lpstr>
      <vt:lpstr>Sınav Merkezini Nasıl Belirliyoruz </vt:lpstr>
      <vt:lpstr>Bina Belirleme İşlemleri</vt:lpstr>
      <vt:lpstr>Binalara Yerleştirme Nasıl Yapılır</vt:lpstr>
      <vt:lpstr>Sınav İşlem Süreleri</vt:lpstr>
      <vt:lpstr>Sınav Öncesinde Sıkça Yaşanan Sorunlar</vt:lpstr>
      <vt:lpstr>Sınav Günü Yaşanan Sorunlar</vt:lpstr>
      <vt:lpstr>Engelli Öğrenciler</vt:lpstr>
      <vt:lpstr>Asker Öğrenciler</vt:lpstr>
      <vt:lpstr>Yedek Sınav Evrakı</vt:lpstr>
      <vt:lpstr>Tutanaklar</vt:lpstr>
      <vt:lpstr>Salon Yoklama Listesi – Oturum Tablosu ve Tutanak </vt:lpstr>
      <vt:lpstr>PowerPoint Sunusu</vt:lpstr>
      <vt:lpstr>PowerPoint Sunusu</vt:lpstr>
      <vt:lpstr>Cevap Kağıtları </vt:lpstr>
      <vt:lpstr>PowerPoint Sunusu</vt:lpstr>
      <vt:lpstr>PowerPoint Sunusu</vt:lpstr>
      <vt:lpstr>Sınav Sonrası İşlemlerde Karşılaşılan Sorunlar</vt:lpstr>
      <vt:lpstr>Sınav Sonrası İşlemlerde Karşılaşılan Sorunlar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akcapinar</dc:creator>
  <cp:lastModifiedBy>elf</cp:lastModifiedBy>
  <cp:revision>265</cp:revision>
  <dcterms:created xsi:type="dcterms:W3CDTF">2015-10-12T13:00:19Z</dcterms:created>
  <dcterms:modified xsi:type="dcterms:W3CDTF">2015-11-24T14:05:07Z</dcterms:modified>
</cp:coreProperties>
</file>