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614" r:id="rId3"/>
    <p:sldId id="615" r:id="rId4"/>
    <p:sldId id="555" r:id="rId5"/>
    <p:sldId id="556" r:id="rId6"/>
    <p:sldId id="566" r:id="rId7"/>
    <p:sldId id="562" r:id="rId8"/>
    <p:sldId id="612" r:id="rId9"/>
    <p:sldId id="568" r:id="rId10"/>
    <p:sldId id="557" r:id="rId11"/>
    <p:sldId id="605" r:id="rId12"/>
    <p:sldId id="567" r:id="rId13"/>
    <p:sldId id="563" r:id="rId14"/>
    <p:sldId id="558" r:id="rId15"/>
    <p:sldId id="569" r:id="rId16"/>
    <p:sldId id="559" r:id="rId17"/>
    <p:sldId id="570" r:id="rId18"/>
    <p:sldId id="603" r:id="rId19"/>
    <p:sldId id="604" r:id="rId20"/>
    <p:sldId id="561" r:id="rId21"/>
    <p:sldId id="564" r:id="rId22"/>
    <p:sldId id="571" r:id="rId23"/>
    <p:sldId id="565" r:id="rId24"/>
    <p:sldId id="611" r:id="rId25"/>
    <p:sldId id="554" r:id="rId26"/>
    <p:sldId id="574" r:id="rId27"/>
    <p:sldId id="577" r:id="rId28"/>
    <p:sldId id="576" r:id="rId29"/>
    <p:sldId id="606" r:id="rId30"/>
    <p:sldId id="607" r:id="rId31"/>
    <p:sldId id="609" r:id="rId32"/>
    <p:sldId id="575" r:id="rId33"/>
    <p:sldId id="573" r:id="rId34"/>
    <p:sldId id="580" r:id="rId35"/>
    <p:sldId id="579" r:id="rId36"/>
    <p:sldId id="578" r:id="rId37"/>
    <p:sldId id="581" r:id="rId38"/>
    <p:sldId id="582" r:id="rId39"/>
    <p:sldId id="584" r:id="rId40"/>
    <p:sldId id="583" r:id="rId41"/>
    <p:sldId id="610" r:id="rId42"/>
    <p:sldId id="585" r:id="rId43"/>
    <p:sldId id="588" r:id="rId44"/>
    <p:sldId id="608" r:id="rId45"/>
    <p:sldId id="586" r:id="rId46"/>
    <p:sldId id="587" r:id="rId47"/>
    <p:sldId id="589" r:id="rId48"/>
    <p:sldId id="590" r:id="rId49"/>
    <p:sldId id="591" r:id="rId50"/>
    <p:sldId id="592" r:id="rId51"/>
    <p:sldId id="593" r:id="rId52"/>
    <p:sldId id="594" r:id="rId53"/>
    <p:sldId id="595" r:id="rId54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912"/>
    <a:srgbClr val="F11D4A"/>
    <a:srgbClr val="BE4036"/>
    <a:srgbClr val="CC0000"/>
    <a:srgbClr val="FCECE7"/>
    <a:srgbClr val="F9D8CC"/>
    <a:srgbClr val="F3B6A3"/>
    <a:srgbClr val="F6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7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9C1239-443C-4DE0-966E-71E19D007CFF}" type="datetimeFigureOut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7378877-B25F-4EC9-A0D9-C245FA5E4B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1123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29F5FD-CD7F-4F23-A7CF-C0D39E749082}" type="datetimeFigureOut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2CABB94-8D7F-44DE-AD4F-C4EC1BE42E4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4886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230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86173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500827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180823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79697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989600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86555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1012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9968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00941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18942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30618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02421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761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92571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111214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4657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99BA9-7F6A-4648-8BEA-CEF4D3136AEE}" type="datetime1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D4699-E1BC-452A-B8C6-AEBD6CAC2F6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1603-5556-47B6-90E1-BADA023936AB}" type="datetime1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9A24-E5E0-475F-B467-927F95DAB29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C4A5-9BF8-4A6C-A1E7-B80463EF623B}" type="datetime1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D3FFE-6E9C-4A5F-9EBA-A0FFE8D627C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C279-E813-49E5-9476-B8D3A3871D2A}" type="datetime1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21E10-57FA-4079-9CC5-50E1313EBA5C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0"/>
            <a:ext cx="8240713" cy="6126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3100-9DD6-4893-966C-F2CF7784D179}" type="datetime1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EE802-E619-48F9-BBAF-72608860DAF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76-66B3-42BE-AFE9-AF17BA56FB20}" type="datetime1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35F68-3668-4962-A497-10E3DEBC8A3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ED91-924F-40BF-B245-81A9393CA2AD}" type="datetime1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582A1-24A0-473D-889F-91BFCC35A5C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2FFD-B81D-478D-B972-378E8B2D1D9D}" type="datetime1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D2EDE-5F77-4D80-AD4E-492F7F14596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FA44-44EA-47AB-8753-DD70F7DC914E}" type="datetime1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16EA6-11C0-4950-BE9B-E5C0903F6C48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1992-6C01-4F3D-BFFB-6AD3F15DC716}" type="datetime1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D1D7D-FA4F-4843-B51C-DD19D0D911C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E146-8DE2-4B6D-ACEA-88EB41814AE4}" type="datetime1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E9A99-571A-4735-A620-0226E30C10E4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EE53-84B4-4EC9-9F43-0ED7234C6B44}" type="datetime1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E39C6-54F0-41F9-8699-BF4B7E22FCF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8BFA-CBFD-46AC-BFDF-3E77BD054A7E}" type="datetime1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08FA6-0C7E-4333-9966-0DFD17C9D68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Resim" descr="powerpoint3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8038E-04BC-4723-AB67-31926306EA68}" type="datetime1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6D59E-B898-46F6-9CC7-F3117C9949F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7" r:id="rId1"/>
    <p:sldLayoutId id="2147485395" r:id="rId2"/>
    <p:sldLayoutId id="2147485396" r:id="rId3"/>
    <p:sldLayoutId id="2147485397" r:id="rId4"/>
    <p:sldLayoutId id="2147485398" r:id="rId5"/>
    <p:sldLayoutId id="2147485399" r:id="rId6"/>
    <p:sldLayoutId id="2147485400" r:id="rId7"/>
    <p:sldLayoutId id="2147485401" r:id="rId8"/>
    <p:sldLayoutId id="2147485402" r:id="rId9"/>
    <p:sldLayoutId id="2147485403" r:id="rId10"/>
    <p:sldLayoutId id="2147485404" r:id="rId11"/>
    <p:sldLayoutId id="2147485405" r:id="rId12"/>
    <p:sldLayoutId id="2147485406" r:id="rId13"/>
  </p:sldLayoutIdLst>
  <p:transition spd="slow">
    <p:blinds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</a:p>
          <a:p>
            <a:pPr algn="ctr"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73944" y="1621731"/>
            <a:ext cx="74168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M.E.B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ÖLÇME</a:t>
            </a: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, DEĞERLENDİRME VE SINAV HİZMETELERİ GENEL </a:t>
            </a: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MÜDÜRLÜĞÜ</a:t>
            </a: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/>
            </a:r>
            <a:b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</a:b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/>
            </a:r>
            <a:b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</a:b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SINAV GÜVENLİĞİ VE SINAV YÖNETİMİ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DAİRE BAŞKANLIĞI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b="1" dirty="0" smtClean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ORTAK SINAVLAR</a:t>
            </a:r>
            <a:endParaRPr lang="tr-TR" altLang="tr-TR" sz="2800" dirty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71900" y="1844824"/>
            <a:ext cx="8229600" cy="2063043"/>
          </a:xfrm>
        </p:spPr>
        <p:txBody>
          <a:bodyPr/>
          <a:lstStyle/>
          <a:p>
            <a:pPr marL="0" indent="0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A3- GÜVENLİK KİLİTLERİ KIRIK OLAN SINAV EVRAKI GÜVENLİK KUTULARININ TESLİM ALINMASI, SINAV EVRAKI SAKLAMA ODASINA KONULMASI SÜRECİNDE EKSİK İŞ VE İŞLEMLERİN YAPILMASI</a:t>
            </a:r>
          </a:p>
          <a:p>
            <a:pPr marL="0" indent="0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10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555776" y="11875"/>
            <a:ext cx="604867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73959"/>
      </p:ext>
    </p:extLst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11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MEL\Desktop\Yeni klasör\20150324_10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28874"/>
            <a:ext cx="7848872" cy="4896544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200121663"/>
      </p:ext>
    </p:extLst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251520" y="1196752"/>
            <a:ext cx="8136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A3- AÇIKLAMASI: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-Tutulan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Tutanaklarda emniyet görevlilerinin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imzasının olmadığı,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Evrakı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Güvenlik Kutusunun kapağı iple bağlanıp mühürlenmiş ise emniyet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görevlisinin de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imzasının olduğu tutanak kutu üzerine bant ile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yapıştırılmadığı,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-Güvenlik Kilidi kırık olan Sınav Evrak Güvenlik Kutusu ile ilgili herhangi bir işlem yapılmaksızın Sınav Evrakı Saklama Odasına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64362"/>
      </p:ext>
    </p:extLst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13</a:t>
            </a:fld>
            <a:endParaRPr lang="tr-TR" altLang="tr-TR"/>
          </a:p>
        </p:txBody>
      </p:sp>
      <p:sp>
        <p:nvSpPr>
          <p:cNvPr id="5" name="4 İçerik Yer Tutucusu"/>
          <p:cNvSpPr txBox="1">
            <a:spLocks/>
          </p:cNvSpPr>
          <p:nvPr/>
        </p:nvSpPr>
        <p:spPr bwMode="auto">
          <a:xfrm>
            <a:off x="971600" y="1700808"/>
            <a:ext cx="7272808" cy="28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B- SINAV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ALINMASI</a:t>
            </a:r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ŞEHİR İÇİ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NAKİL KURYELERİNE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49850"/>
      </p:ext>
    </p:extLst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4185" y="1628800"/>
            <a:ext cx="8229600" cy="1703003"/>
          </a:xfrm>
        </p:spPr>
        <p:txBody>
          <a:bodyPr/>
          <a:lstStyle/>
          <a:p>
            <a:pPr marL="0" indent="0" algn="just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B1- GÜVENLİK KİLİDİ KIRIK OLAN SINAV EVRAKI GÜVENLİK KUTULARINDA HERHANGİ BİR TEDBİR ALINMADAN ŞEHİR İÇİ  NAKİL KURYELERİNE TESLİM EDİLMESİ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14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75339"/>
      </p:ext>
    </p:extLst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B1-AÇIKLAMASI: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Şehir İçi Nakil Kuryelerine, kilidi kırılmış kutuların ilave tedbir alınmadan ve herhangi bir açıklama yapılmadan teslim edildiği.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248003375"/>
      </p:ext>
    </p:extLst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643456"/>
          </a:xfrm>
        </p:spPr>
        <p:txBody>
          <a:bodyPr/>
          <a:lstStyle/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B2- SINAV GÜNÜ SINAV EVRAKI GÜVENLİK KUTULARININ SINAV BİNALARINA NAKLİNDE MEVSİM ŞARTLARI VE DİĞER ETKENLERİN DİKKATE ALINMAMASI</a:t>
            </a: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30493"/>
      </p:ext>
    </p:extLst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306760" y="1340768"/>
            <a:ext cx="85137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B2-AÇIKLAMASI: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-Mevsim şartlarına bağlı olarak sınav evrakının zamanında sınav merkezine ulaştırılmadığı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Gösteri yürüyüşü, miting, tören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etkenlerin dikkate alınmadığı,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Bu nedenle okullarda sınavın geç başladığı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75862"/>
      </p:ext>
    </p:extLst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968853"/>
            <a:ext cx="8229600" cy="5015371"/>
          </a:xfrm>
        </p:spPr>
        <p:txBody>
          <a:bodyPr/>
          <a:lstStyle/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B3-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İL/İLÇELERDE SINAV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EVRAKININ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NAKLİNDE UYGUN ARAÇLARIN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KULLANILMAMASI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4572"/>
      </p:ext>
    </p:extLst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19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306760" y="1340768"/>
            <a:ext cx="8513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B3-AÇIKLAMA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-Üstü açık pikap türü araçlar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kullanıldığı.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85161"/>
      </p:ext>
    </p:extLst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 ÇOK YAŞANAN SORUNLAR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</a:t>
            </a:fld>
            <a:endParaRPr lang="tr-TR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43057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87472"/>
      </p:ext>
    </p:extLst>
  </p:cSld>
  <p:clrMapOvr>
    <a:masterClrMapping/>
  </p:clrMapOvr>
  <p:transition spd="slow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20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1043608" y="2303158"/>
            <a:ext cx="6912768" cy="220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C- BİNA SINAV KOMİSYONUNCA YAPILAN HATALAR</a:t>
            </a:r>
          </a:p>
          <a:p>
            <a:pPr algn="ctr">
              <a:buNone/>
            </a:pP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5355"/>
      </p:ext>
    </p:extLst>
  </p:cSld>
  <p:clrMapOvr>
    <a:masterClrMapping/>
  </p:clrMapOvr>
  <p:transition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21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372633" y="2193210"/>
            <a:ext cx="83237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C1- ORTAK SINAVLARDA DERSE AİT OKUL POŞETLERİNİN  ZAMANINDAN ÖNCE AÇILMASI</a:t>
            </a:r>
          </a:p>
          <a:p>
            <a:pPr marL="0" indent="0">
              <a:buNone/>
            </a:pP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89302"/>
      </p:ext>
    </p:extLst>
  </p:cSld>
  <p:clrMapOvr>
    <a:masterClrMapping/>
  </p:clrMapOvr>
  <p:transition spd="slow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459335" y="134076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C1- AÇIKLAMASI: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sınavlarda 3 derse ait sınav evrakları ayrı ayrı okul poşetlerinde, aynı sınav evrakı güvenlik kutusunda bulunmaktadır.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evrakı güvenlik kutusu açıldığında okul poşetleri üzerinde bulunan etiketlerin kontrol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edilmediği,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Derse ait sınav evrakı güvenlik poşetleri üzerinde bulunan etiketlerin kontrol edilmeden salon görevlilerine teslim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edilmediği.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320980750"/>
      </p:ext>
    </p:extLst>
  </p:cSld>
  <p:clrMapOvr>
    <a:masterClrMapping/>
  </p:clrMapOvr>
  <p:transition spd="slow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23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467544" y="2109648"/>
            <a:ext cx="8323745" cy="235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BİNA SINAV KOMİSYONU POŞET TESLİM TUTANAK FORMUNUN OKUL POŞETİNE KONULMAMASI</a:t>
            </a:r>
          </a:p>
          <a:p>
            <a:pPr marL="0" indent="0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11044"/>
      </p:ext>
    </p:extLst>
  </p:cSld>
  <p:clrMapOvr>
    <a:masterClrMapping/>
  </p:clrMapOvr>
  <p:transition spd="slow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24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BİNA SINAV KOMİSYONU POŞET TESLİM TUTANAK FORMU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8" y="995687"/>
            <a:ext cx="8930125" cy="53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61275"/>
      </p:ext>
    </p:extLst>
  </p:cSld>
  <p:clrMapOvr>
    <a:masterClrMapping/>
  </p:clrMapOvr>
  <p:transition spd="slow"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25</a:t>
            </a:fld>
            <a:endParaRPr lang="tr-TR" altLang="tr-TR"/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3" name="Dikdörtgen 2"/>
          <p:cNvSpPr/>
          <p:nvPr/>
        </p:nvSpPr>
        <p:spPr>
          <a:xfrm>
            <a:off x="251520" y="1093371"/>
            <a:ext cx="8572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C2-AÇIKLAMASI: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Derse ait bina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komisyonu poşet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teslim tutanak formunun o derse ait okul poşetine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konulmayıp, sınav evrakı güvenlik kutusuna 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oturumdaki tüm derslerin aynı bina poşet teslim tutanak formuna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yazıldığı ve sınav evrakı güvenlik kutusuna konulduğu,</a:t>
            </a:r>
          </a:p>
          <a:p>
            <a:pPr marL="0" indent="0" algn="just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 teslim tutanak formunun fotokopisinin okul poşetine konulduğu,</a:t>
            </a:r>
          </a:p>
          <a:p>
            <a:pPr marL="0" indent="0" algn="just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 teslim tutanak formunun merkeze gönderilmediği.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6306"/>
      </p:ext>
    </p:extLst>
  </p:cSld>
  <p:clrMapOvr>
    <a:masterClrMapping/>
  </p:clrMapOvr>
  <p:transition spd="slow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C3- DÖNÜŞ SINAV EVRAKI GÜVENLİK KUTUSUNUN YETERSİZ OLMASI VEYA DİĞER SEBEPLERDEN DOLAYI BAŞKA BİR DÖNÜŞ KUTUSUNUN KULLANILMASININ ZORUNLU OLDUĞU HALLERDE YAPILAN İŞ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99112"/>
      </p:ext>
    </p:extLst>
  </p:cSld>
  <p:clrMapOvr>
    <a:masterClrMapping/>
  </p:clrMapOvr>
  <p:transition spd="slow"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 salon görevlilerinin soru kitapçıklarını sınav evrakı güvenlik poşetine koymaları sebebiyle belirlenen dönüş sınav evrakı güvenlik kutu sayısı yetersiz kaldığı,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dönüş kutularının plastik kelepçe ile kapatıldığı,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Tutulan tutanağın sınav evrakı güvenlik kutusu üzerine yapıştırılmadığı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86910390"/>
      </p:ext>
    </p:extLst>
  </p:cSld>
  <p:clrMapOvr>
    <a:masterClrMapping/>
  </p:clrMapOvr>
  <p:transition spd="slow"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C4- DÖNÜŞ SINAV EVRAKI GÜVENLİK KUTULARININ KİLİTLENMESİ SIRASINDA GÜVENLİK KİLİDİNİN YANLIŞ TAKILMASI, KIRILMASI GİBİ DURUMLARDA YAPILAN İŞ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28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02277"/>
      </p:ext>
    </p:extLst>
  </p:cSld>
  <p:clrMapOvr>
    <a:masterClrMapping/>
  </p:clrMapOvr>
  <p:transition spd="slow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5" name="Picture 2" descr="C:\Users\TEMEL\Desktop\Yeni klasör\20150324_122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880" y="1309712"/>
            <a:ext cx="8280920" cy="52292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TEK TARAFLI KİLİT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80011"/>
      </p:ext>
    </p:extLst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560891"/>
              </p:ext>
            </p:extLst>
          </p:nvPr>
        </p:nvGraphicFramePr>
        <p:xfrm>
          <a:off x="468313" y="1412774"/>
          <a:ext cx="8229599" cy="4943580"/>
        </p:xfrm>
        <a:graphic>
          <a:graphicData uri="http://schemas.openxmlformats.org/drawingml/2006/table">
            <a:tbl>
              <a:tblPr/>
              <a:tblGrid>
                <a:gridCol w="686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010">
                <a:tc gridSpan="2"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YILI ORTAK SINAVLAR VE MTSAS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İÇİN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YAPILAN İNCELEME VE GEREKTİĞİNDE AÇILAN SORUŞTURMALAR SONUCUNDA ALINAN KARARLAR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7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 Yıl Görev Vermeme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7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İşlem Tayinine Gerek Olmaması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7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Kınama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7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Kınama + Bir Yıl Görev Vermeme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7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Uyarma + Bir Yıl Görev Vermeme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7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Olayın Genel Müdürlükçe İncelenmesi Kararı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7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Suçun Sübuta Ermemesi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7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Uyarma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7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Verilen Cezanın Uygulanmaması Kararı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37507"/>
      </p:ext>
    </p:extLst>
  </p:cSld>
  <p:clrMapOvr>
    <a:masterClrMapping/>
  </p:clrMapOvr>
  <p:transition spd="slow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30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MEL\Desktop\Yeni klasör\20150324_142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3174"/>
            <a:ext cx="7776864" cy="5013176"/>
          </a:xfrm>
          <a:prstGeom prst="rect">
            <a:avLst/>
          </a:prstGeom>
          <a:noFill/>
        </p:spPr>
      </p:pic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FARKLI RENKTE KİLİT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33944"/>
      </p:ext>
    </p:extLst>
  </p:cSld>
  <p:clrMapOvr>
    <a:masterClrMapping/>
  </p:clrMapOvr>
  <p:transition spd="slow"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31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HATALI KİLİTLEME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TEMEL\Desktop\Yeni klasör\20150324_142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55793"/>
            <a:ext cx="8892480" cy="5400557"/>
          </a:xfrm>
          <a:prstGeom prst="rect">
            <a:avLst/>
          </a:prstGeom>
          <a:noFill/>
        </p:spPr>
      </p:pic>
      <p:sp>
        <p:nvSpPr>
          <p:cNvPr id="10" name="5 Oval"/>
          <p:cNvSpPr/>
          <p:nvPr/>
        </p:nvSpPr>
        <p:spPr>
          <a:xfrm>
            <a:off x="5077036" y="3630836"/>
            <a:ext cx="295232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HATALI  KİLİTLEME</a:t>
            </a:r>
            <a:endParaRPr lang="tr-TR" sz="3200" dirty="0"/>
          </a:p>
        </p:txBody>
      </p:sp>
      <p:sp>
        <p:nvSpPr>
          <p:cNvPr id="11" name="4 Aşağı Ok"/>
          <p:cNvSpPr/>
          <p:nvPr/>
        </p:nvSpPr>
        <p:spPr>
          <a:xfrm>
            <a:off x="3710372" y="2694732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117532"/>
      </p:ext>
    </p:extLst>
  </p:cSld>
  <p:clrMapOvr>
    <a:masterClrMapping/>
  </p:clrMapOvr>
  <p:transition spd="slow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C4- 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evrakı güvenlik kutususun kilitlenmesi sırasında, güvenlik kilidinin yanlış takılması/kırılması durumunda emniyet görevlisinin imzasının bulunduğu tutanağın düzenlenmediği,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Kilidin yanlış takılması durumunda diğer tedbirlerin alınmadığı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570610544"/>
      </p:ext>
    </p:extLst>
  </p:cSld>
  <p:clrMapOvr>
    <a:masterClrMapping/>
  </p:clrMapOvr>
  <p:transition spd="slow"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C5-BİR ÖĞRENCİNİN YERLEŞTİRİLDİĞİ  SALONUN DIŞINDA BAŞKA BİR SALONDA SINAVA ALINMASINA YÖNELİK HAZIRLANAN TUTANAK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98439"/>
      </p:ext>
    </p:extLst>
  </p:cSld>
  <p:clrMapOvr>
    <a:masterClrMapping/>
  </p:clrMapOvr>
  <p:transition spd="slow">
    <p:blinds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-Sehven sınava alındığına dair tutanak tutulduğu,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-Öğrencilerin bölge sınav yürütme komisyonunun kararı gereği bir başka salonda sınava alındığına dair tutanak tutulduğu ve öğrenciye ait herhangi bir bilginin tutanağa eklenmediği.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428777527"/>
      </p:ext>
    </p:extLst>
  </p:cSld>
  <p:clrMapOvr>
    <a:masterClrMapping/>
  </p:clrMapOvr>
  <p:transition spd="slow"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C6-YEDEK POŞETLERİN AÇILMASI VE YEDEK SINAV EVRAKININ KULLANILDIĞINA DAİR TUTULAN TUTANAKLARDAKİ GEREKÇELERİN YETERLİ OLMAMASI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58620"/>
      </p:ext>
    </p:extLst>
  </p:cSld>
  <p:clrMapOvr>
    <a:masterClrMapping/>
  </p:clrMapOvr>
  <p:transition spd="slow">
    <p:blinds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 türü eksikliğine bağlı olarak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cevap kâğıdının çıkmadığı ve bu cevap kâğıdının daha sonra bulunduğu,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Muaf olan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sınava alındığı ve yedek evrak kullandırıldığı.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275833567"/>
      </p:ext>
    </p:extLst>
  </p:cSld>
  <p:clrMapOvr>
    <a:masterClrMapping/>
  </p:clrMapOvr>
  <p:transition spd="slow">
    <p:blinds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4874" y="21740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C7-OKULLARDA YAPILAN TOPLANTILARIN YETERLİ VE ETKİLİ OLMAMASI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82924"/>
      </p:ext>
    </p:extLst>
  </p:cSld>
  <p:clrMapOvr>
    <a:masterClrMapping/>
  </p:clrMapOvr>
  <p:transition spd="slow">
    <p:blinds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38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59598"/>
          </a:xfrm>
        </p:spPr>
        <p:txBody>
          <a:bodyPr/>
          <a:lstStyle/>
          <a:p>
            <a:pPr marL="0" indent="0" algn="just">
              <a:buNone/>
            </a:pPr>
            <a:r>
              <a:rPr lang="tr-TR" sz="1600" b="1" dirty="0" smtClean="0"/>
              <a:t>C7-AÇIKLAMASI:</a:t>
            </a:r>
          </a:p>
          <a:p>
            <a:pPr marL="0" indent="0" algn="just">
              <a:buNone/>
            </a:pPr>
            <a:r>
              <a:rPr lang="tr-TR" sz="1600" b="1" dirty="0" smtClean="0"/>
              <a:t> -</a:t>
            </a:r>
            <a:r>
              <a:rPr lang="tr-TR" sz="1600" b="1" dirty="0"/>
              <a:t>Salon </a:t>
            </a:r>
            <a:r>
              <a:rPr lang="tr-TR" sz="1600" b="1" dirty="0" smtClean="0"/>
              <a:t>görevlilerinin sınav kurallarını okumadığı </a:t>
            </a:r>
            <a:r>
              <a:rPr lang="tr-TR" sz="1600" b="1" dirty="0"/>
              <a:t>yapılan toplantıya </a:t>
            </a:r>
            <a:r>
              <a:rPr lang="tr-TR" sz="1600" b="1" dirty="0" smtClean="0"/>
              <a:t>katılmadıkları, katıldıkları </a:t>
            </a:r>
            <a:r>
              <a:rPr lang="tr-TR" sz="1600" b="1" dirty="0"/>
              <a:t>halde yeterince bilgilenmedikleri yapılan hatalardan anlaşılmaktadır</a:t>
            </a:r>
            <a:r>
              <a:rPr lang="tr-TR" sz="1600" b="1" dirty="0" smtClean="0"/>
              <a:t>.</a:t>
            </a:r>
          </a:p>
          <a:p>
            <a:pPr marL="0" indent="0" algn="just">
              <a:buNone/>
            </a:pPr>
            <a:r>
              <a:rPr lang="tr-TR" sz="1600" b="1" dirty="0" smtClean="0"/>
              <a:t> - </a:t>
            </a:r>
            <a:r>
              <a:rPr lang="tr-TR" sz="1600" b="1" dirty="0"/>
              <a:t>Soru kitapçıklarını güvenlik poşetine koyduğu,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Salon görevlilerinin poşet teslim alma /verme konusu ile ilgili tutanak tuttuğu,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Cevap kâğıtlarını sınav evrakı güvenlik poşetine karışık şekilde koyduğu,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Sınav evrakı güvenlik poşetinin kesik olduğuna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Sehven </a:t>
            </a:r>
            <a:r>
              <a:rPr lang="tr-TR" sz="1600" b="1" dirty="0"/>
              <a:t>imzalama, kodlama yapıldığı ve bu sebepten dolayı </a:t>
            </a:r>
            <a:r>
              <a:rPr lang="tr-TR" sz="1600" b="1" dirty="0" err="1"/>
              <a:t>daksil</a:t>
            </a:r>
            <a:r>
              <a:rPr lang="tr-TR" sz="1600" b="1" dirty="0"/>
              <a:t> kullanıldığına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Öğrencinin cevap kâğıdında girmedi bölümünün yanlışlıkla kodlandığına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Soru kitapçıkların arka arkaya dağıtıldığı,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Muaf </a:t>
            </a:r>
            <a:r>
              <a:rPr lang="tr-TR" sz="1600" b="1" dirty="0"/>
              <a:t>olan öğrenciyi sınava aldığı, öğrenci listesine isim eklediği,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</a:t>
            </a:r>
            <a:r>
              <a:rPr lang="tr-TR" sz="1600" b="1" dirty="0"/>
              <a:t>Sınava girmeyen öğrencinin bilgilerini cevap kâğıdı ve öğrenci yoklama listesine kodlamadığı,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 yoklama listesinde kitapçık türlerini kodlamadığı,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Öğrencinin, öğrenci yoklama listesinde ’ki isminin yanlış yazıldığını iddia etmesi üzerine salon görevlileri hem asıl hem de öğrencinin iddiası üzerine öğrenci yoklama listesi oluşturduğu,</a:t>
            </a:r>
          </a:p>
          <a:p>
            <a:pPr marL="0" indent="0">
              <a:buNone/>
            </a:pP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1698163929"/>
      </p:ext>
    </p:extLst>
  </p:cSld>
  <p:clrMapOvr>
    <a:masterClrMapping/>
  </p:clrMapOvr>
  <p:transition spd="slow">
    <p:blinds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39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82319" y="2492896"/>
            <a:ext cx="8229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SALON GÖREVLİLERİNCE YAPILAN HATALAR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5475349"/>
      </p:ext>
    </p:extLst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4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827584" y="2204864"/>
            <a:ext cx="7128792" cy="352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A- SINAV EVAKI GÜVENLİK KUTULARININ, BAKANLIK SINAV EVRAKI NAKİL GÖREVLİLERİNDEN TESLİM ALINMASI SIRASINDA TESPİT EDİLEN SORUNLAR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37159"/>
      </p:ext>
    </p:extLst>
  </p:cSld>
  <p:clrMapOvr>
    <a:masterClrMapping/>
  </p:clrMapOvr>
  <p:transition spd="slow">
    <p:blinds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D1-SINAV BAŞLAMADAN ÖNCE ÖĞRENCİ YOKLAMA LİSTESİNDE ÖĞRENCİLERİN KİMLİK KONTROLLERİ İLE ASIL YERLERİNE OTURUP /OTURMADIKLARI KONTROLLERİNİN YAPILMAMASI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71271"/>
      </p:ext>
    </p:extLst>
  </p:cSld>
  <p:clrMapOvr>
    <a:masterClrMapping/>
  </p:clrMapOvr>
  <p:transition spd="slow">
    <p:blinds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ÖĞRENCİ YOKLAMA LİSTESİ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22349"/>
            <a:ext cx="4464496" cy="56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32612"/>
      </p:ext>
    </p:extLst>
  </p:cSld>
  <p:clrMapOvr>
    <a:masterClrMapping/>
  </p:clrMapOvr>
  <p:transition spd="slow">
    <p:blinds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D1- AÇIKLAMASI:</a:t>
            </a:r>
          </a:p>
          <a:p>
            <a:pPr marL="0" lv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Ait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 sıraya oturmayan öğrencinin daha sonra ait olduğu sıraya alınarak sınava devam ettirildiği,</a:t>
            </a:r>
          </a:p>
          <a:p>
            <a:pPr marL="0" lv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Gelmeyen öğrencinin cevap kâğıdını işaretleyen öğrencinin, bilgileri bu cevap kâğıdına kodlanarak merkeze gönderildiği,</a:t>
            </a:r>
          </a:p>
          <a:p>
            <a:pPr marL="0" lv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yoklama listesinde ismi olmayan bir öğrencinin, sınava gelmeyen bir öğrencinin cevap kâğıdını kullandığı ve daha sonra yapılan kontrollerde bu durumun belirlendiği cevap kâğıdında iptalin kodlandığına dair tutanağın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26184504"/>
      </p:ext>
    </p:extLst>
  </p:cSld>
  <p:clrMapOvr>
    <a:masterClrMapping/>
  </p:clrMapOvr>
  <p:transition spd="slow">
    <p:blinds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D2-BİNA SINAV KOMİSYONUNDAN SINAV EVRAKI GÜVENLİK POŞETLERİNİN TESLİM ALINMASI SIRASINDA GEREKLİ KONTROLLERİN YAPILMAMASI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07693"/>
      </p:ext>
    </p:extLst>
  </p:cSld>
  <p:clrMapOvr>
    <a:masterClrMapping/>
  </p:clrMapOvr>
  <p:transition spd="slow"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138536" y="370611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GÜVENLİK POŞETİ ETİKETİNİN KONTROL EDİLMESİ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TEZCAN\Desktop\20150401_10293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3039"/>
            <a:ext cx="7776864" cy="49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11814"/>
      </p:ext>
    </p:extLst>
  </p:cSld>
  <p:clrMapOvr>
    <a:masterClrMapping/>
  </p:clrMapOvr>
  <p:transition spd="slow"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D2-AÇIKLAMASI: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-Salon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görevlilerince sınav evrakı güvenlik poşetinin yırtık veya kesik olduğuna dair tutanak tutulduğu,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-Bir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salona ait olduğuna dair tutanak tutulduğu,</a:t>
            </a:r>
          </a:p>
          <a:p>
            <a:pPr marL="0" lv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-Bir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derse ait olduğuna dair tutanak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540894251"/>
      </p:ext>
    </p:extLst>
  </p:cSld>
  <p:clrMapOvr>
    <a:masterClrMapping/>
  </p:clrMapOvr>
  <p:transition spd="slow">
    <p:blinds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5237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D3-ASIL VEYA YEDEK SALONDA SINAVA GİRECEK ADAYIN </a:t>
            </a:r>
          </a:p>
          <a:p>
            <a:pPr marL="0" indent="0" algn="ctr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GELMEDİĞİ SALONLARDA</a:t>
            </a:r>
          </a:p>
          <a:p>
            <a:pPr marL="0" indent="0" algn="ctr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SINAV SALON POŞETİ AÇILMAYACAK,</a:t>
            </a: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TUTANAK DÜZENLENİP </a:t>
            </a: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BİNA SINAV KOMİSYONU BAŞKANINA TESLİM EDİLECEKTİR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İçerik Yer Tutucusu 1"/>
          <p:cNvSpPr txBox="1">
            <a:spLocks/>
          </p:cNvSpPr>
          <p:nvPr/>
        </p:nvSpPr>
        <p:spPr bwMode="auto">
          <a:xfrm>
            <a:off x="2267744" y="191290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78735"/>
      </p:ext>
    </p:extLst>
  </p:cSld>
  <p:clrMapOvr>
    <a:masterClrMapping/>
  </p:clrMapOvr>
  <p:transition spd="slow">
    <p:blinds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D3-AÇIKLAMASI: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-Belirlenen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sürede öğrenci sınava girmediğinde, salon görevlileri salona ait sınav evrakı güvenlik poşetini açmadan ve konu ile ilgili tutanak tutmadan bina sınav komisyonuna teslim ettiği,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-Belirlenen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sürede öğrenci sınava girmediğinde sınav evrakı güvenlik poşetinin açılmadığı ve olayla ilgili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açıklayıcı tutanak tutulmadığı.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(bu gibi durumlarda ne yapılmalı)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4940235"/>
      </p:ext>
    </p:extLst>
  </p:cSld>
  <p:clrMapOvr>
    <a:masterClrMapping/>
  </p:clrMapOvr>
  <p:transition spd="slow">
    <p:blinds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48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1792" y="21955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D4- SINAV EVRAKLARINDAKİ KODLAMANIN VE DİĞER İŞLEMLERİN EKSİK YAPILMASI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46950"/>
      </p:ext>
    </p:extLst>
  </p:cSld>
  <p:clrMapOvr>
    <a:masterClrMapping/>
  </p:clrMapOvr>
  <p:transition spd="slow">
    <p:blinds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49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D4-AÇIKLAMASI: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evraklarındaki kodlamaların tükenmez kalemle yapıldığı,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Daksil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kullanıldığı ve buna dair tutanak tutulduğu,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-Oturma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düzeni oluşturulmasında dikkatli davranılmadığı,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-Kitapçıkların ardışık (AA..BB..)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şekilde dağıtıldığı,</a:t>
            </a:r>
          </a:p>
          <a:p>
            <a:pPr marL="0" lv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türünün eksikliğine bağlı olarak kitapçık türlerinin arka arkaya gelmesi durumunda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kitapçıkların dağıtım şeklinin değiştirilmesi gerekirken yedek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poşetin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açıldığı.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8463478"/>
      </p:ext>
    </p:extLst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5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476022" y="2132856"/>
            <a:ext cx="8229600" cy="244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A1- BÖLGE SINAV YÜRÜTME KOMİSYONUNUN EN AZ İKİ ÜYESİ TARAFINDAN YAPILMASI ZORUNLU OLAN BU GÖREVİN İL VE İLÇELERDE</a:t>
            </a:r>
          </a:p>
          <a:p>
            <a:pPr marL="0" indent="0"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DİĞER  PERSONELCE YAPILMASI</a:t>
            </a:r>
          </a:p>
          <a:p>
            <a:pPr marL="0" indent="0" algn="ctr">
              <a:buFont typeface="Arial" charset="0"/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charset="0"/>
              <a:buNone/>
            </a:pP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2555776" y="11875"/>
            <a:ext cx="6588224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23547"/>
      </p:ext>
    </p:extLst>
  </p:cSld>
  <p:clrMapOvr>
    <a:masterClrMapping/>
  </p:clrMapOvr>
  <p:transition spd="slow">
    <p:blinds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1792" y="21955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D5- ÖĞRENCİ YOKLAMA LİSTESİNDE ADI OLMAYAN ÖĞRENCİNİN SINAVA ALINMASI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256216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54829"/>
      </p:ext>
    </p:extLst>
  </p:cSld>
  <p:clrMapOvr>
    <a:masterClrMapping/>
  </p:clrMapOvr>
  <p:transition spd="slow">
    <p:blinds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D5-AÇIKLAMASI:</a:t>
            </a: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salondaki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yoklama listesinde ismi olmadığı halde yedek cevap kağıdı kullandırarak sınava aldığı ve öğrenci yoklama listesine kayıt ederek tutanak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tutulduğu,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Öğrenci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yoklama listesinde ismi olmadığı halde yedek cevap kâğıdı kullandırarak sınava aldığı ve öğrenci yoklama listesine kayıt ederek tutanak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tutulmadığı,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Yedek salonda sınava girmesi gereken öğrenciyi asıl salonda sınava alıp, cevap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kâğıdının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salona ait sınav evrakı güvenlik poşetine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55577"/>
      </p:ext>
    </p:extLst>
  </p:cSld>
  <p:clrMapOvr>
    <a:masterClrMapping/>
  </p:clrMapOvr>
  <p:transition spd="slow">
    <p:blinds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D6-SINAV EVRAKI GÜVENLİK POŞETİNE SINAV EVRAKININ KONULMASININ UNUTULMASI DURUMUNDA BU HATANIN BİR BAŞKA HATA İLE GİDERİLMEYE ÇALIŞILMASI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236711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2436"/>
      </p:ext>
    </p:extLst>
  </p:cSld>
  <p:clrMapOvr>
    <a:masterClrMapping/>
  </p:clrMapOvr>
  <p:transition spd="slow">
    <p:blinds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D6-AÇIKLAMASI:</a:t>
            </a:r>
          </a:p>
          <a:p>
            <a:pPr marL="0" lv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Kapatılan sınav evrakı güvenlik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poşetinin açıldığı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bu konu ile ilgili tutanak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71468"/>
      </p:ext>
    </p:extLst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A1- 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Evrakı Nakil Görevlilerinin tutanak ve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raporlarında Bölge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Yürütme Komisyonun sınav evraklarının teslim alınması/edilmesi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işlemlerinde hazır bulunmamakta oldukları belirtilmektedir.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669913927"/>
      </p:ext>
    </p:extLst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333" y="1988840"/>
            <a:ext cx="8229600" cy="3503203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A2-SINAV EVRAKI GÜVENLİK KUTULARININ ÜZERİNDE BULUNAN ETİKETİN VE GÜVENLİK KİLİTLERİNİN KONTROL EDİLMEMESİ</a:t>
            </a:r>
          </a:p>
          <a:p>
            <a:pPr marL="0" indent="0" algn="just">
              <a:buNone/>
            </a:pPr>
            <a:endParaRPr lang="tr-T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7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555776" y="11875"/>
            <a:ext cx="6588224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81533"/>
      </p:ext>
    </p:extLst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ZCAN\Desktop\20150402_1422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12776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3421632" y="258394"/>
            <a:ext cx="4176464" cy="58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DOĞRU KİLİTLEME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86782"/>
      </p:ext>
    </p:extLst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A2-AÇIKLAMASI:</a:t>
            </a:r>
          </a:p>
          <a:p>
            <a:pPr marL="0" indent="0" algn="just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soruna bağlı olarak,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-Başka il/ilçe Sınav Evrak Güvenlik Kutularının alındığı,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 Güvenlik Kutularının eksik alındığı,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-Güvenlik kilitleri kırık bir şekilde Sınav Evrakı Saklama Odasına konulduğu,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Güvenlik kilitleri kırık bir şekilde il/ilçe kuryelerine teslim edildiği,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 Güvenlik Kutularının Güvenlik kilitleri kırık bir şekilde okullara teslim edildiği,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Evrak Güvenlik Kutularının teslim alınması sırasında durum tespiti yapılmadığından tüm sorumluluk Bölge Sınav Yürütme Komisyonuna ait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9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366064473"/>
      </p:ext>
    </p:extLst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8616</TotalTime>
  <Words>1970</Words>
  <Application>Microsoft Office PowerPoint</Application>
  <PresentationFormat>Ekran Gösterisi (4:3)</PresentationFormat>
  <Paragraphs>335</Paragraphs>
  <Slides>53</Slides>
  <Notes>17</Notes>
  <HiddenSlides>19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8" baseType="lpstr">
      <vt:lpstr>Arial</vt:lpstr>
      <vt:lpstr>Calibri</vt:lpstr>
      <vt:lpstr>ＭＳ Ｐゴシック</vt:lpstr>
      <vt:lpstr>Times New Roman</vt:lpstr>
      <vt:lpstr>Ofis Teması</vt:lpstr>
      <vt:lpstr>PowerPoint Sunusu</vt:lpstr>
      <vt:lpstr>EN ÇOK YAŞANAN SORUNLAR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Rambo</cp:lastModifiedBy>
  <cp:revision>897</cp:revision>
  <dcterms:created xsi:type="dcterms:W3CDTF">2011-10-11T08:25:07Z</dcterms:created>
  <dcterms:modified xsi:type="dcterms:W3CDTF">2016-03-31T19:35:04Z</dcterms:modified>
</cp:coreProperties>
</file>