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0" r:id="rId2"/>
    <p:sldId id="256" r:id="rId3"/>
    <p:sldId id="279" r:id="rId4"/>
    <p:sldId id="266" r:id="rId5"/>
    <p:sldId id="265" r:id="rId6"/>
    <p:sldId id="299" r:id="rId7"/>
    <p:sldId id="290" r:id="rId8"/>
    <p:sldId id="291" r:id="rId9"/>
    <p:sldId id="300" r:id="rId10"/>
    <p:sldId id="294" r:id="rId11"/>
    <p:sldId id="295" r:id="rId12"/>
    <p:sldId id="296" r:id="rId13"/>
    <p:sldId id="297" r:id="rId14"/>
    <p:sldId id="298" r:id="rId15"/>
    <p:sldId id="302" r:id="rId16"/>
    <p:sldId id="303" r:id="rId17"/>
    <p:sldId id="304" r:id="rId18"/>
    <p:sldId id="301" r:id="rId19"/>
  </p:sldIdLst>
  <p:sldSz cx="9144000" cy="6858000" type="screen4x3"/>
  <p:notesSz cx="6797675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FFFF"/>
    <a:srgbClr val="070CD3"/>
    <a:srgbClr val="0000FF"/>
    <a:srgbClr val="71B0E9"/>
    <a:srgbClr val="FFFF99"/>
    <a:srgbClr val="E9DA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14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91318-E212-4EA6-B553-CA5C69AA6FF2}" type="datetimeFigureOut">
              <a:rPr lang="tr-TR" smtClean="0"/>
              <a:pPr/>
              <a:t>19.4.2016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EB46C-7EBB-4D9C-B6D9-E9F5C0CBAA5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1810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C0DBD-E7B9-4571-9D43-A972001E378A}" type="datetimeFigureOut">
              <a:rPr lang="tr-TR" smtClean="0"/>
              <a:pPr/>
              <a:t>19.4.2016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D8395-6A0F-4D50-A8F0-18C24936732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8434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D8395-6A0F-4D50-A8F0-18C249367329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6691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E8F8-3ABC-4BF1-A5D8-281E3E48740C}" type="datetime1">
              <a:rPr lang="tr-TR" smtClean="0"/>
              <a:pPr/>
              <a:t>19.4.2016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fld id="{DAFD7F39-0D1E-4462-A745-925253901E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5313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99B1-12D3-497F-A157-0EF1044ACD14}" type="datetime1">
              <a:rPr lang="tr-TR" smtClean="0"/>
              <a:pPr/>
              <a:t>19.4.2016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6809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CA01F-E300-4976-86E7-71A7A39293DE}" type="datetime1">
              <a:rPr lang="tr-TR" smtClean="0"/>
              <a:pPr/>
              <a:t>19.4.2016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8715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B2D14-A5B7-4E98-82BB-014AC0325B81}" type="datetime1">
              <a:rPr lang="tr-TR" smtClean="0"/>
              <a:pPr/>
              <a:t>19.4.2016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5306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2F56-0D12-43C5-85C8-61FE53C9FD0C}" type="datetime1">
              <a:rPr lang="tr-TR" smtClean="0"/>
              <a:pPr/>
              <a:t>19.4.2016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0763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56CD-BA2B-4925-B153-F842A32D2C14}" type="datetime1">
              <a:rPr lang="tr-TR" smtClean="0"/>
              <a:pPr/>
              <a:t>19.4.2016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7572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CA72B-DDE5-4397-8FA7-164A05F196EB}" type="datetime1">
              <a:rPr lang="tr-TR" smtClean="0"/>
              <a:pPr/>
              <a:t>19.4.2016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1394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5297-48BB-4385-AF91-471CB3D8213A}" type="datetime1">
              <a:rPr lang="tr-TR" smtClean="0"/>
              <a:pPr/>
              <a:t>19.4.2016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7288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23F3-ABD8-456C-B732-9359152DC204}" type="datetime1">
              <a:rPr lang="tr-TR" smtClean="0"/>
              <a:pPr/>
              <a:t>19.4.2016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432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C527C-7934-4E97-815B-2D8AD8E36B31}" type="datetime1">
              <a:rPr lang="tr-TR" smtClean="0"/>
              <a:pPr/>
              <a:t>19.4.2016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6711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57958-8602-4F7A-9E13-AF2BD1AC2BD3}" type="datetime1">
              <a:rPr lang="tr-TR" smtClean="0"/>
              <a:pPr/>
              <a:t>19.4.2016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5890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33D93-54F8-43F3-911D-7471AC28CC16}" type="datetime1">
              <a:rPr lang="tr-TR" smtClean="0"/>
              <a:pPr/>
              <a:t>19.4.2016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DAFD7F39-0D1E-4462-A745-925253901E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7613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b="1" smtClean="0"/>
              <a:pPr/>
              <a:t>1</a:t>
            </a:fld>
            <a:endParaRPr lang="tr-TR" b="1" dirty="0"/>
          </a:p>
        </p:txBody>
      </p:sp>
      <p:sp>
        <p:nvSpPr>
          <p:cNvPr id="4" name="Rectangle 4"/>
          <p:cNvSpPr/>
          <p:nvPr/>
        </p:nvSpPr>
        <p:spPr>
          <a:xfrm>
            <a:off x="2411760" y="2204864"/>
            <a:ext cx="64807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200" b="1" dirty="0">
                <a:solidFill>
                  <a:srgbClr val="CC0000"/>
                </a:solidFill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Sınav Güvenliği ve Sınav Yönetimi </a:t>
            </a:r>
            <a:r>
              <a:rPr lang="tr-TR" sz="22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Daire Başkanlığı  </a:t>
            </a:r>
            <a:endParaRPr lang="tr-TR" sz="2200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11760" y="1772816"/>
            <a:ext cx="6732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Ölçme, Değerlendirme Ve Sınav Hizmetleri Genel Müdürlüğü</a:t>
            </a:r>
            <a:endParaRPr lang="tr-T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31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99592" y="692696"/>
            <a:ext cx="8003232" cy="5236691"/>
          </a:xfrm>
        </p:spPr>
        <p:txBody>
          <a:bodyPr>
            <a:normAutofit/>
          </a:bodyPr>
          <a:lstStyle/>
          <a:p>
            <a:pPr algn="l"/>
            <a:endParaRPr lang="tr-TR" sz="2000" b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/>
            <a:r>
              <a:rPr lang="tr-TR" sz="2400" b="1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SALON GÖREVLİLERİ TARAFINDAN YAPILACAK İŞLER</a:t>
            </a:r>
          </a:p>
          <a:p>
            <a:pPr algn="l"/>
            <a:endParaRPr lang="tr-TR" sz="2000" b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l">
              <a:buClr>
                <a:srgbClr val="C00000"/>
              </a:buClr>
              <a:buFont typeface="+mj-lt"/>
              <a:buAutoNum type="arabicPeriod"/>
            </a:pP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Öğrencilerin Yanlarında Hiçbir Yardımcı Materyal ve İletişim Cihazı Bulundurmaması</a:t>
            </a:r>
          </a:p>
          <a:p>
            <a:pPr marL="457200" indent="-457200" algn="l">
              <a:buClr>
                <a:srgbClr val="C00000"/>
              </a:buClr>
              <a:buFont typeface="+mj-lt"/>
              <a:buAutoNum type="arabicPeriod"/>
            </a:pPr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l">
              <a:buClr>
                <a:srgbClr val="C00000"/>
              </a:buClr>
              <a:buFont typeface="+mj-lt"/>
              <a:buAutoNum type="arabicPeriod"/>
            </a:pP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Öğrencilerin Sınavdan İlk 20 </a:t>
            </a:r>
            <a:r>
              <a:rPr lang="tr-TR" sz="2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d</a:t>
            </a:r>
            <a:r>
              <a:rPr lang="tr-TR" sz="20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k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Çıkarılmaması</a:t>
            </a:r>
          </a:p>
          <a:p>
            <a:pPr marL="457200" indent="-457200" algn="l">
              <a:buClr>
                <a:srgbClr val="C00000"/>
              </a:buClr>
              <a:buFont typeface="+mj-lt"/>
              <a:buAutoNum type="arabicPeriod"/>
            </a:pPr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l">
              <a:buClr>
                <a:srgbClr val="C00000"/>
              </a:buClr>
              <a:buFont typeface="+mj-lt"/>
              <a:buAutoNum type="arabicPeriod"/>
            </a:pP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İlk 15 </a:t>
            </a:r>
            <a:r>
              <a:rPr lang="tr-TR" sz="2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d</a:t>
            </a:r>
            <a:r>
              <a:rPr lang="tr-TR" sz="20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k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Gelmeyen Öğrencinin Sınava Girmedi Sayılması</a:t>
            </a:r>
          </a:p>
          <a:p>
            <a:pPr marL="457200" indent="-457200" algn="l">
              <a:buClr>
                <a:srgbClr val="C00000"/>
              </a:buClr>
              <a:buFont typeface="+mj-lt"/>
              <a:buAutoNum type="arabicPeriod"/>
            </a:pPr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l">
              <a:buClr>
                <a:srgbClr val="C00000"/>
              </a:buClr>
              <a:buFont typeface="+mj-lt"/>
              <a:buAutoNum type="arabicPeriod"/>
            </a:pP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Kopya Nedeniyle Dışarı Çıkarılan Öğrencinin 20 </a:t>
            </a:r>
            <a:r>
              <a:rPr lang="tr-TR" sz="20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dk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Binada Bekletilmesi</a:t>
            </a:r>
            <a:endParaRPr lang="tr-TR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smtClean="0"/>
              <a:pPr/>
              <a:t>10</a:t>
            </a:fld>
            <a:endParaRPr lang="tr-TR"/>
          </a:p>
        </p:txBody>
      </p:sp>
      <p:sp>
        <p:nvSpPr>
          <p:cNvPr id="6" name="Rectangle 4"/>
          <p:cNvSpPr/>
          <p:nvPr/>
        </p:nvSpPr>
        <p:spPr>
          <a:xfrm>
            <a:off x="899592" y="204701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Sınav Güvenliği ve Sınav Yönetimi Daire </a:t>
            </a: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Başkanlığı  </a:t>
            </a:r>
            <a:endParaRPr lang="tr-T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8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99592" y="692696"/>
            <a:ext cx="8003232" cy="4290715"/>
          </a:xfrm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 startAt="5"/>
            </a:pPr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l">
              <a:buClr>
                <a:srgbClr val="C00000"/>
              </a:buClr>
              <a:buFont typeface="+mj-lt"/>
              <a:buAutoNum type="arabicPeriod" startAt="5"/>
            </a:pP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Salon Oturma Düzeni Alanının Doğru ve Eksiksiz Doldurulması</a:t>
            </a:r>
          </a:p>
          <a:p>
            <a:pPr marL="457200" indent="-457200" algn="l">
              <a:buClr>
                <a:srgbClr val="C00000"/>
              </a:buClr>
              <a:buFont typeface="+mj-lt"/>
              <a:buAutoNum type="arabicPeriod" startAt="5"/>
            </a:pPr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l">
              <a:buClr>
                <a:srgbClr val="C00000"/>
              </a:buClr>
              <a:buFont typeface="+mj-lt"/>
              <a:buAutoNum type="arabicPeriod" startAt="5"/>
            </a:pP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Öğrenci Kitapçık Türünün Kontrol Edilmesi</a:t>
            </a:r>
          </a:p>
          <a:p>
            <a:pPr marL="457200" indent="-457200" algn="l">
              <a:buClr>
                <a:srgbClr val="C00000"/>
              </a:buClr>
              <a:buFont typeface="+mj-lt"/>
              <a:buAutoNum type="arabicPeriod" startAt="5"/>
            </a:pPr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l">
              <a:buClr>
                <a:srgbClr val="C00000"/>
              </a:buClr>
              <a:buFont typeface="+mj-lt"/>
              <a:buAutoNum type="arabicPeriod" startAt="5"/>
            </a:pP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Sınavın Tamamlanmasına 5 </a:t>
            </a:r>
            <a:r>
              <a:rPr lang="tr-TR" sz="20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dk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Kala Hiçbir Öğrencinin Çıkarılmaması</a:t>
            </a:r>
          </a:p>
          <a:p>
            <a:pPr marL="457200" indent="-457200" algn="l">
              <a:buClr>
                <a:srgbClr val="C00000"/>
              </a:buClr>
              <a:buFont typeface="+mj-lt"/>
              <a:buAutoNum type="arabicPeriod" startAt="5"/>
            </a:pPr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l">
              <a:buClr>
                <a:srgbClr val="C00000"/>
              </a:buClr>
              <a:buFont typeface="+mj-lt"/>
              <a:buAutoNum type="arabicPeriod" startAt="5"/>
            </a:pP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Salon Görevli İmzalarının Eksiksiz Olması</a:t>
            </a:r>
          </a:p>
          <a:p>
            <a:pPr marL="457200" indent="-457200" algn="l">
              <a:buFont typeface="+mj-lt"/>
              <a:buAutoNum type="arabicPeriod" startAt="5"/>
            </a:pPr>
            <a:endParaRPr lang="tr-TR" sz="2000" b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smtClean="0"/>
              <a:pPr/>
              <a:t>11</a:t>
            </a:fld>
            <a:endParaRPr lang="tr-TR"/>
          </a:p>
        </p:txBody>
      </p:sp>
      <p:sp>
        <p:nvSpPr>
          <p:cNvPr id="6" name="Rectangle 4"/>
          <p:cNvSpPr/>
          <p:nvPr/>
        </p:nvSpPr>
        <p:spPr>
          <a:xfrm>
            <a:off x="899592" y="204701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Sınav Güvenliği ve Sınav Yönetimi Daire </a:t>
            </a: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Başkanlığı  </a:t>
            </a:r>
            <a:endParaRPr lang="tr-T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76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99592" y="692696"/>
            <a:ext cx="8244408" cy="5236691"/>
          </a:xfrm>
        </p:spPr>
        <p:txBody>
          <a:bodyPr>
            <a:normAutofit/>
          </a:bodyPr>
          <a:lstStyle/>
          <a:p>
            <a:pPr marL="457200" indent="-457200" algn="l">
              <a:buClr>
                <a:srgbClr val="CC0000"/>
              </a:buClr>
              <a:buFont typeface="+mj-lt"/>
              <a:buAutoNum type="arabicPeriod" startAt="9"/>
            </a:pPr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l">
              <a:buClr>
                <a:srgbClr val="CC0000"/>
              </a:buClr>
              <a:buFont typeface="+mj-lt"/>
              <a:buAutoNum type="arabicPeriod" startAt="9"/>
            </a:pP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Öğrenci İmzasının Kontrol Edilmesi</a:t>
            </a:r>
          </a:p>
          <a:p>
            <a:pPr marL="457200" indent="-457200" algn="l">
              <a:buClr>
                <a:srgbClr val="CC0000"/>
              </a:buClr>
              <a:buFont typeface="+mj-lt"/>
              <a:buAutoNum type="arabicPeriod" startAt="9"/>
            </a:pPr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l">
              <a:buClr>
                <a:srgbClr val="CC0000"/>
              </a:buClr>
              <a:buFont typeface="+mj-lt"/>
              <a:buAutoNum type="arabicPeriod" startAt="9"/>
            </a:pP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Yedek Salonda Alınan Öğrenci Bilgilerinin Eksiksiz Olması</a:t>
            </a:r>
          </a:p>
          <a:p>
            <a:pPr marL="457200" indent="-457200" algn="l">
              <a:buClr>
                <a:srgbClr val="CC0000"/>
              </a:buClr>
              <a:buFont typeface="+mj-lt"/>
              <a:buAutoNum type="arabicPeriod" startAt="9"/>
            </a:pPr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l">
              <a:buClr>
                <a:srgbClr val="CC0000"/>
              </a:buClr>
              <a:buFont typeface="+mj-lt"/>
              <a:buAutoNum type="arabicPeriod" startAt="9"/>
            </a:pP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Sınav Evrakının, Güvenlik Poşetine Eksiksiz Konulması ve İmza Karşılığı Teslim Edilmesi</a:t>
            </a:r>
          </a:p>
          <a:p>
            <a:pPr marL="457200" indent="-457200" algn="l">
              <a:buClr>
                <a:srgbClr val="CC0000"/>
              </a:buClr>
              <a:buFont typeface="+mj-lt"/>
              <a:buAutoNum type="arabicPeriod" startAt="9"/>
            </a:pPr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l">
              <a:buClr>
                <a:srgbClr val="CC0000"/>
              </a:buClr>
              <a:buFont typeface="+mj-lt"/>
              <a:buAutoNum type="arabicPeriod" startAt="9"/>
            </a:pP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Salon Görevlilerinin Sessizliği Sağlaması, Dikkat Dağıtıcı Okuma ve Konuşma Yapmaması</a:t>
            </a:r>
          </a:p>
          <a:p>
            <a:pPr marL="457200" indent="-457200" algn="l">
              <a:buClr>
                <a:srgbClr val="CC0000"/>
              </a:buClr>
            </a:pPr>
            <a:r>
              <a:rPr lang="tr-TR" sz="2000" i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** Okul Müdürü ve Emniyet Görevlileri dışındaki personel cep telefonu vb herhangi bir iletişim cihazı ile binaya girmeyecektir.</a:t>
            </a:r>
            <a:endParaRPr lang="tr-TR" sz="2000" i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smtClean="0"/>
              <a:pPr/>
              <a:t>12</a:t>
            </a:fld>
            <a:endParaRPr lang="tr-TR"/>
          </a:p>
        </p:txBody>
      </p:sp>
      <p:sp>
        <p:nvSpPr>
          <p:cNvPr id="6" name="Rectangle 4"/>
          <p:cNvSpPr/>
          <p:nvPr/>
        </p:nvSpPr>
        <p:spPr>
          <a:xfrm>
            <a:off x="899592" y="204701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Sınav Güvenliği ve Sınav Yönetimi Daire </a:t>
            </a: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Başkanlığı  </a:t>
            </a:r>
            <a:endParaRPr lang="tr-T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05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99592" y="692696"/>
            <a:ext cx="8003232" cy="5236691"/>
          </a:xfrm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 startAt="9"/>
            </a:pPr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/>
            <a:r>
              <a:rPr lang="tr-TR" sz="2400" b="1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ÖZEL EĞİTİM ÖĞRENCİLERİ</a:t>
            </a:r>
          </a:p>
          <a:p>
            <a:pPr algn="l"/>
            <a:endParaRPr lang="tr-TR" sz="2000" b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l">
              <a:buClr>
                <a:srgbClr val="CC0000"/>
              </a:buClr>
              <a:buFont typeface="+mj-lt"/>
              <a:buAutoNum type="arabicPeriod"/>
            </a:pP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Özel Eğitim Öğrencileri İçin Kılavuzun 7. Maddesinin Uygulanması</a:t>
            </a:r>
          </a:p>
          <a:p>
            <a:pPr marL="457200" indent="-457200" algn="l">
              <a:buClr>
                <a:srgbClr val="CC0000"/>
              </a:buClr>
              <a:buFont typeface="+mj-lt"/>
              <a:buAutoNum type="arabicPeriod"/>
            </a:pPr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l">
              <a:buClr>
                <a:srgbClr val="CC0000"/>
              </a:buClr>
              <a:buFont typeface="+mj-lt"/>
              <a:buAutoNum type="arabicPeriod"/>
            </a:pPr>
            <a:r>
              <a:rPr lang="tr-TR" sz="2000" dirty="0">
                <a:solidFill>
                  <a:schemeClr val="tx1"/>
                </a:solidFill>
                <a:cs typeface="Times New Roman" panose="02020603050405020304" pitchFamily="18" charset="0"/>
              </a:rPr>
              <a:t>Özel Eğitim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Öğrencileri İçin Rehberlik Araştırma Merkezlerinin Gerekli Tedbirleri Alması</a:t>
            </a:r>
            <a:endParaRPr lang="tr-TR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smtClean="0"/>
              <a:pPr/>
              <a:t>13</a:t>
            </a:fld>
            <a:endParaRPr lang="tr-TR"/>
          </a:p>
        </p:txBody>
      </p:sp>
      <p:sp>
        <p:nvSpPr>
          <p:cNvPr id="6" name="Rectangle 4"/>
          <p:cNvSpPr/>
          <p:nvPr/>
        </p:nvSpPr>
        <p:spPr>
          <a:xfrm>
            <a:off x="899592" y="204701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Sınav Güvenliği ve Sınav Yönetimi Daire </a:t>
            </a: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Başkanlığı  </a:t>
            </a:r>
            <a:endParaRPr lang="tr-T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59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99592" y="692696"/>
            <a:ext cx="8003232" cy="5236691"/>
          </a:xfrm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 startAt="9"/>
            </a:pPr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l">
              <a:buClr>
                <a:srgbClr val="C00000"/>
              </a:buClr>
              <a:buFont typeface="+mj-lt"/>
              <a:buAutoNum type="arabicPeriod" startAt="3"/>
            </a:pP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Özel </a:t>
            </a:r>
            <a:r>
              <a:rPr lang="tr-TR" sz="2000" dirty="0">
                <a:solidFill>
                  <a:schemeClr val="tx1"/>
                </a:solidFill>
                <a:cs typeface="Times New Roman" panose="02020603050405020304" pitchFamily="18" charset="0"/>
              </a:rPr>
              <a:t>Eğitim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Öğrencileri İçin Uygun Okuyucu ve İşaretleyici Görevlendirilmesi</a:t>
            </a:r>
          </a:p>
          <a:p>
            <a:pPr marL="457200" indent="-457200" algn="l">
              <a:buClr>
                <a:srgbClr val="C00000"/>
              </a:buClr>
              <a:buFont typeface="+mj-lt"/>
              <a:buAutoNum type="arabicPeriod" startAt="3"/>
            </a:pPr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l">
              <a:buClr>
                <a:srgbClr val="C00000"/>
              </a:buClr>
              <a:buFont typeface="+mj-lt"/>
              <a:buAutoNum type="arabicPeriod" startAt="3"/>
            </a:pP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Öğrencilerin Özel </a:t>
            </a:r>
            <a:r>
              <a:rPr lang="tr-TR" sz="2000" dirty="0">
                <a:solidFill>
                  <a:schemeClr val="tx1"/>
                </a:solidFill>
                <a:cs typeface="Times New Roman" panose="02020603050405020304" pitchFamily="18" charset="0"/>
              </a:rPr>
              <a:t>Eğitim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Sebebiyle Kullandıkları Cihaz ve İlaçlara Müsaade Edilmesi</a:t>
            </a:r>
          </a:p>
          <a:p>
            <a:pPr marL="457200" indent="-457200" algn="l">
              <a:buClr>
                <a:srgbClr val="C00000"/>
              </a:buClr>
              <a:buFont typeface="+mj-lt"/>
              <a:buAutoNum type="arabicPeriod" startAt="3"/>
            </a:pPr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l">
              <a:buClr>
                <a:srgbClr val="C00000"/>
              </a:buClr>
              <a:buFont typeface="+mj-lt"/>
              <a:buAutoNum type="arabicPeriod" startAt="3"/>
            </a:pPr>
            <a:r>
              <a:rPr lang="tr-TR" sz="2000" dirty="0">
                <a:solidFill>
                  <a:schemeClr val="tx1"/>
                </a:solidFill>
                <a:cs typeface="Times New Roman" panose="02020603050405020304" pitchFamily="18" charset="0"/>
              </a:rPr>
              <a:t>Özel Eğitim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Öğrencilerinin Durumlarının Önceden Salon Görevlilerine Açıklanması</a:t>
            </a:r>
            <a:endParaRPr lang="tr-TR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smtClean="0"/>
              <a:pPr/>
              <a:t>14</a:t>
            </a:fld>
            <a:endParaRPr lang="tr-TR"/>
          </a:p>
        </p:txBody>
      </p:sp>
      <p:sp>
        <p:nvSpPr>
          <p:cNvPr id="6" name="Rectangle 4"/>
          <p:cNvSpPr/>
          <p:nvPr/>
        </p:nvSpPr>
        <p:spPr>
          <a:xfrm>
            <a:off x="899592" y="204701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Sınav Güvenliği ve Sınav Yönetimi Daire </a:t>
            </a: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Başkanlığı  </a:t>
            </a:r>
            <a:endParaRPr lang="tr-T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81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1700794"/>
              </p:ext>
            </p:extLst>
          </p:nvPr>
        </p:nvGraphicFramePr>
        <p:xfrm>
          <a:off x="1043608" y="1844824"/>
          <a:ext cx="7731438" cy="1696198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6480720"/>
                <a:gridCol w="1250718"/>
              </a:tblGrid>
              <a:tr h="528059">
                <a:tc gridSpan="2">
                  <a:txBody>
                    <a:bodyPr/>
                    <a:lstStyle/>
                    <a:p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r>
                        <a:rPr lang="tr-TR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ORTAK SINAVLAR</a:t>
                      </a: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ve MTSAS</a:t>
                      </a:r>
                      <a:endParaRPr lang="tr-T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tr-TR" dirty="0"/>
                    </a:p>
                  </a:txBody>
                  <a:tcPr/>
                </a:tc>
              </a:tr>
              <a:tr h="528059">
                <a:tc>
                  <a:txBody>
                    <a:bodyPr/>
                    <a:lstStyle/>
                    <a:p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GENEL MÜDÜRLÜĞÜMÜZCE YAZILAN </a:t>
                      </a:r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İNCELEME VE GEREKTİĞİNDE SORUŞTURMA YAZI SAYI</a:t>
                      </a:r>
                      <a:r>
                        <a:rPr lang="tr-TR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b="1" dirty="0" smtClean="0"/>
                        <a:t>372</a:t>
                      </a:r>
                      <a:endParaRPr lang="tr-TR" b="1" dirty="0"/>
                    </a:p>
                  </a:txBody>
                  <a:tcPr anchor="ctr"/>
                </a:tc>
              </a:tr>
              <a:tr h="528059">
                <a:tc>
                  <a:txBody>
                    <a:bodyPr/>
                    <a:lstStyle/>
                    <a:p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İLLERDEN GELEN CEVAP YAZI SAYISI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r-TR" b="1" dirty="0" smtClean="0"/>
                        <a:t>48</a:t>
                      </a:r>
                      <a:endParaRPr lang="tr-TR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15</a:t>
            </a:fld>
            <a:endParaRPr lang="tr-TR"/>
          </a:p>
        </p:txBody>
      </p:sp>
      <p:sp>
        <p:nvSpPr>
          <p:cNvPr id="8" name="Rectangle 4"/>
          <p:cNvSpPr/>
          <p:nvPr/>
        </p:nvSpPr>
        <p:spPr>
          <a:xfrm>
            <a:off x="899592" y="204701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Sınav Güvenliği ve Sınav Yönetimi Daire </a:t>
            </a: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Başkanlığı  </a:t>
            </a:r>
            <a:endParaRPr lang="tr-T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10 Dikdörtgen"/>
          <p:cNvSpPr/>
          <p:nvPr/>
        </p:nvSpPr>
        <p:spPr>
          <a:xfrm>
            <a:off x="1043608" y="692696"/>
            <a:ext cx="229845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r-TR" b="1" dirty="0" smtClean="0">
              <a:cs typeface="Times New Roman" panose="02020603050405020304" pitchFamily="18" charset="0"/>
            </a:endParaRPr>
          </a:p>
          <a:p>
            <a:r>
              <a:rPr lang="tr-TR" sz="2400" b="1" i="1" dirty="0" smtClean="0">
                <a:cs typeface="Times New Roman" panose="02020603050405020304" pitchFamily="18" charset="0"/>
              </a:rPr>
              <a:t>SAYISAL VERİLER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16</a:t>
            </a:fld>
            <a:endParaRPr lang="tr-TR"/>
          </a:p>
        </p:txBody>
      </p:sp>
      <p:sp>
        <p:nvSpPr>
          <p:cNvPr id="8" name="Rectangle 4"/>
          <p:cNvSpPr/>
          <p:nvPr/>
        </p:nvSpPr>
        <p:spPr>
          <a:xfrm>
            <a:off x="899592" y="204701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Sınav Güvenliği ve Sınav Yönetimi Daire </a:t>
            </a: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Başkanlığı  </a:t>
            </a:r>
            <a:endParaRPr lang="tr-T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1043608" y="692696"/>
            <a:ext cx="22938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i="1" dirty="0" smtClean="0">
                <a:cs typeface="Times New Roman" panose="02020603050405020304" pitchFamily="18" charset="0"/>
              </a:rPr>
              <a:t>SAYISAL VERİLER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40768"/>
            <a:ext cx="7782501" cy="50620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17</a:t>
            </a:fld>
            <a:endParaRPr lang="tr-TR"/>
          </a:p>
        </p:txBody>
      </p:sp>
      <p:sp>
        <p:nvSpPr>
          <p:cNvPr id="8" name="Rectangle 4"/>
          <p:cNvSpPr/>
          <p:nvPr/>
        </p:nvSpPr>
        <p:spPr>
          <a:xfrm>
            <a:off x="899592" y="204701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Sınav Güvenliği ve Sınav Yönetimi Daire </a:t>
            </a: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Başkanlığı  </a:t>
            </a:r>
            <a:endParaRPr lang="tr-T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5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301717"/>
              </p:ext>
            </p:extLst>
          </p:nvPr>
        </p:nvGraphicFramePr>
        <p:xfrm>
          <a:off x="1043608" y="1484784"/>
          <a:ext cx="7272808" cy="3805200"/>
        </p:xfrm>
        <a:graphic>
          <a:graphicData uri="http://schemas.openxmlformats.org/drawingml/2006/table">
            <a:tbl>
              <a:tblPr/>
              <a:tblGrid>
                <a:gridCol w="6068863"/>
                <a:gridCol w="1203945"/>
              </a:tblGrid>
              <a:tr h="468000">
                <a:tc gridSpan="2">
                  <a:txBody>
                    <a:bodyPr/>
                    <a:lstStyle/>
                    <a:p>
                      <a:pPr marL="108000" algn="l" fontAlgn="b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2015</a:t>
                      </a:r>
                      <a:r>
                        <a:rPr lang="tr-TR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YILI ORTAK SINAVLAR VE MTSAS </a:t>
                      </a:r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İÇİN</a:t>
                      </a:r>
                      <a:r>
                        <a:rPr lang="tr-TR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YAPILAN İNCELEME VE GEREKTİĞİNDE AÇILAN SORUŞTURMALAR SONUCUNDA ALINAN KARARLAR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tr-T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Bir Yıl Görev Vermeme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İşlem Tayinine Gerek Olmaması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Kınama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Kınama + Bir Yıl Görev Vermeme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Uyarma + Bir Yıl Görev Vermeme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Olayın Genel Müdürlükçe İncelenmesi Kararı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Suçun Sübuta Ermemesi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Uyarma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Verilen Cezanın Uygulanmaması Kararı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</a:tbl>
          </a:graphicData>
        </a:graphic>
      </p:graphicFrame>
      <p:sp>
        <p:nvSpPr>
          <p:cNvPr id="7" name="6 Dikdörtgen"/>
          <p:cNvSpPr/>
          <p:nvPr/>
        </p:nvSpPr>
        <p:spPr>
          <a:xfrm>
            <a:off x="1043608" y="692696"/>
            <a:ext cx="229845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r-TR" b="1" dirty="0" smtClean="0">
              <a:cs typeface="Times New Roman" panose="02020603050405020304" pitchFamily="18" charset="0"/>
            </a:endParaRPr>
          </a:p>
          <a:p>
            <a:r>
              <a:rPr lang="tr-TR" sz="2400" b="1" i="1" dirty="0" smtClean="0">
                <a:cs typeface="Times New Roman" panose="02020603050405020304" pitchFamily="18" charset="0"/>
              </a:rPr>
              <a:t>SAYISAL VERİLER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b="1" smtClean="0"/>
              <a:pPr/>
              <a:t>18</a:t>
            </a:fld>
            <a:endParaRPr lang="tr-TR" b="1" dirty="0"/>
          </a:p>
        </p:txBody>
      </p:sp>
      <p:sp>
        <p:nvSpPr>
          <p:cNvPr id="10" name="9 Dikdörtgen"/>
          <p:cNvSpPr/>
          <p:nvPr/>
        </p:nvSpPr>
        <p:spPr>
          <a:xfrm>
            <a:off x="5940152" y="4293096"/>
            <a:ext cx="27430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400" b="1" i="1" dirty="0" smtClean="0">
                <a:latin typeface="Arno Pro" pitchFamily="18" charset="0"/>
              </a:rPr>
              <a:t>Teşekkürler</a:t>
            </a:r>
            <a:endParaRPr lang="tr-TR" sz="4400" b="1" i="1" dirty="0">
              <a:latin typeface="Arno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31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99592" y="692696"/>
            <a:ext cx="8086452" cy="4824536"/>
          </a:xfrm>
        </p:spPr>
        <p:txBody>
          <a:bodyPr>
            <a:normAutofit fontScale="92500"/>
          </a:bodyPr>
          <a:lstStyle/>
          <a:p>
            <a:pPr algn="l"/>
            <a:endParaRPr lang="tr-TR" sz="2200" b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/>
            <a:r>
              <a:rPr lang="tr-TR" sz="26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2015-2016 EĞİTİM-ÖĞRETİM YILI </a:t>
            </a:r>
          </a:p>
          <a:p>
            <a:pPr algn="l"/>
            <a:r>
              <a:rPr lang="tr-TR" sz="26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II.DÖNEM ORTAK SINAVLAR UYGULAMA İŞLEMLERİ</a:t>
            </a:r>
            <a:r>
              <a:rPr lang="tr-TR" sz="22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/>
            </a:r>
            <a:br>
              <a:rPr lang="tr-TR" sz="22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</a:br>
            <a:endParaRPr lang="tr-TR" sz="22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/>
            <a:r>
              <a:rPr lang="tr-TR" sz="19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  27 </a:t>
            </a:r>
            <a:r>
              <a:rPr lang="tr-TR" sz="1900" b="1" dirty="0">
                <a:solidFill>
                  <a:schemeClr val="tx1"/>
                </a:solidFill>
                <a:cs typeface="Times New Roman" panose="02020603050405020304" pitchFamily="18" charset="0"/>
              </a:rPr>
              <a:t>Nisan 2016 Çarşamba ve 28 Nisan 2016 Perşembe günü </a:t>
            </a:r>
            <a:r>
              <a:rPr lang="tr-TR" sz="1900" dirty="0">
                <a:solidFill>
                  <a:schemeClr val="tx1"/>
                </a:solidFill>
                <a:cs typeface="Times New Roman" panose="02020603050405020304" pitchFamily="18" charset="0"/>
              </a:rPr>
              <a:t>8’inci sınıf öğrencilerinin katılacağı ortak sınavlar, yurt içi ve yurt dışındaki sınav merkezlerinde, Türkiye saati ile her iki günde bir oturumda </a:t>
            </a:r>
            <a:r>
              <a:rPr lang="tr-TR" sz="1900" b="1" dirty="0">
                <a:solidFill>
                  <a:schemeClr val="tx1"/>
                </a:solidFill>
                <a:cs typeface="Times New Roman" panose="02020603050405020304" pitchFamily="18" charset="0"/>
              </a:rPr>
              <a:t>üç ders </a:t>
            </a:r>
            <a:r>
              <a:rPr lang="tr-TR" sz="1900" dirty="0">
                <a:solidFill>
                  <a:schemeClr val="tx1"/>
                </a:solidFill>
                <a:cs typeface="Times New Roman" panose="02020603050405020304" pitchFamily="18" charset="0"/>
              </a:rPr>
              <a:t>yazılısı olmak üzere iki oturum hâlinde, her bir ders yazılısı, </a:t>
            </a:r>
            <a:r>
              <a:rPr lang="tr-TR" sz="1900" b="1" dirty="0">
                <a:solidFill>
                  <a:schemeClr val="tx1"/>
                </a:solidFill>
                <a:cs typeface="Times New Roman" panose="02020603050405020304" pitchFamily="18" charset="0"/>
              </a:rPr>
              <a:t>saat 09.00, 10.10 ve 11.20'de</a:t>
            </a:r>
            <a:r>
              <a:rPr lang="tr-TR" sz="1900" dirty="0">
                <a:solidFill>
                  <a:schemeClr val="tx1"/>
                </a:solidFill>
                <a:cs typeface="Times New Roman" panose="02020603050405020304" pitchFamily="18" charset="0"/>
              </a:rPr>
              <a:t> başlayacak ve aynı anda tamamlanacaktır.</a:t>
            </a:r>
          </a:p>
          <a:p>
            <a:pPr algn="l"/>
            <a:endParaRPr lang="tr-TR" sz="19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/>
            <a:r>
              <a:rPr lang="tr-TR" sz="19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  Ortak </a:t>
            </a:r>
            <a:r>
              <a:rPr lang="tr-TR" sz="1900" dirty="0">
                <a:solidFill>
                  <a:schemeClr val="tx1"/>
                </a:solidFill>
                <a:cs typeface="Times New Roman" panose="02020603050405020304" pitchFamily="18" charset="0"/>
              </a:rPr>
              <a:t>sınavlara mazeretleri nedeniyle katılamayan öğrenciler için, </a:t>
            </a:r>
            <a:r>
              <a:rPr lang="tr-TR" sz="19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tr-TR" sz="19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14-15 </a:t>
            </a:r>
            <a:r>
              <a:rPr lang="tr-TR" sz="1900" b="1" dirty="0">
                <a:solidFill>
                  <a:schemeClr val="tx1"/>
                </a:solidFill>
                <a:cs typeface="Times New Roman" panose="02020603050405020304" pitchFamily="18" charset="0"/>
              </a:rPr>
              <a:t>Mayıs 2016 </a:t>
            </a:r>
            <a:r>
              <a:rPr lang="tr-TR" sz="1900" dirty="0">
                <a:solidFill>
                  <a:schemeClr val="tx1"/>
                </a:solidFill>
                <a:cs typeface="Times New Roman" panose="02020603050405020304" pitchFamily="18" charset="0"/>
              </a:rPr>
              <a:t>tarihlerinde Bakanlıkça belirlenen merkezlerde mazeret sınavları yapılacaktır. </a:t>
            </a:r>
          </a:p>
          <a:p>
            <a:pPr algn="l"/>
            <a:r>
              <a:rPr lang="tr-TR" sz="1900" dirty="0">
                <a:solidFill>
                  <a:schemeClr val="tx1"/>
                </a:solidFill>
                <a:cs typeface="Times New Roman" panose="02020603050405020304" pitchFamily="18" charset="0"/>
              </a:rPr>
              <a:t>Valiliklerce, 2015-2016 öğretim yılı ikinci dönem ortak sınavlarının, sınav öncesi hazırlıklarında ve sınav uygulama süreçlerinde gerekli tedbirlerin alınması önem arz etmektedir.</a:t>
            </a:r>
          </a:p>
          <a:p>
            <a:pPr algn="l"/>
            <a:endParaRPr lang="tr-TR" sz="2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9592" y="204701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Sınav Güvenliği ve Sınav Yönetimi Daire </a:t>
            </a: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Başkanlığı  </a:t>
            </a:r>
            <a:endParaRPr lang="tr-T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</a:t>
            </a:fld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51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899592" y="692696"/>
            <a:ext cx="82444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000" b="1" dirty="0" smtClean="0">
              <a:cs typeface="Times New Roman" panose="02020603050405020304" pitchFamily="18" charset="0"/>
            </a:endParaRPr>
          </a:p>
          <a:p>
            <a:r>
              <a:rPr lang="tr-TR" sz="2400" b="1" i="1" dirty="0" smtClean="0">
                <a:cs typeface="Times New Roman" panose="02020603050405020304" pitchFamily="18" charset="0"/>
              </a:rPr>
              <a:t>İL </a:t>
            </a:r>
            <a:r>
              <a:rPr lang="tr-TR" sz="2400" b="1" i="1" dirty="0">
                <a:cs typeface="Times New Roman" panose="02020603050405020304" pitchFamily="18" charset="0"/>
              </a:rPr>
              <a:t>/İLÇE MİLLİ EĞİTİM MÜDÜRLÜKLERİNCE </a:t>
            </a:r>
            <a:r>
              <a:rPr lang="tr-TR" sz="2400" b="1" i="1" dirty="0" smtClean="0">
                <a:cs typeface="Times New Roman" panose="02020603050405020304" pitchFamily="18" charset="0"/>
              </a:rPr>
              <a:t>YAPILACAK İŞLEMLER</a:t>
            </a:r>
          </a:p>
          <a:p>
            <a:endParaRPr lang="tr-TR" sz="2000" b="1" dirty="0">
              <a:cs typeface="Times New Roman" panose="02020603050405020304" pitchFamily="18" charset="0"/>
            </a:endParaRPr>
          </a:p>
          <a:p>
            <a:pPr marL="457200" indent="-457200">
              <a:buClr>
                <a:srgbClr val="CC0000"/>
              </a:buClr>
              <a:buFont typeface="+mj-lt"/>
              <a:buAutoNum type="arabicPeriod"/>
            </a:pPr>
            <a:r>
              <a:rPr lang="tr-TR" sz="2000" dirty="0" smtClean="0">
                <a:cs typeface="Times New Roman" panose="02020603050405020304" pitchFamily="18" charset="0"/>
              </a:rPr>
              <a:t>Güvenlik İçin İlgili Birimlerle İletişime Geçilmesi</a:t>
            </a:r>
          </a:p>
          <a:p>
            <a:pPr marL="457200" indent="-457200">
              <a:buClr>
                <a:srgbClr val="CC0000"/>
              </a:buClr>
              <a:buFont typeface="+mj-lt"/>
              <a:buAutoNum type="arabicPeriod"/>
            </a:pPr>
            <a:endParaRPr lang="tr-TR" sz="2000" dirty="0" smtClean="0">
              <a:cs typeface="Times New Roman" panose="02020603050405020304" pitchFamily="18" charset="0"/>
            </a:endParaRPr>
          </a:p>
          <a:p>
            <a:pPr marL="457200" indent="-457200">
              <a:buClr>
                <a:srgbClr val="CC0000"/>
              </a:buClr>
              <a:buFont typeface="+mj-lt"/>
              <a:buAutoNum type="arabicPeriod"/>
            </a:pPr>
            <a:r>
              <a:rPr lang="tr-TR" sz="2000" dirty="0" smtClean="0">
                <a:cs typeface="Times New Roman" panose="02020603050405020304" pitchFamily="18" charset="0"/>
              </a:rPr>
              <a:t>Sınav Evrakı Saklama Odasının Güvenliği ve Nöbetçi Uygulaması</a:t>
            </a:r>
          </a:p>
          <a:p>
            <a:pPr marL="457200" indent="-457200">
              <a:buClr>
                <a:srgbClr val="CC0000"/>
              </a:buClr>
              <a:buFont typeface="+mj-lt"/>
              <a:buAutoNum type="arabicPeriod"/>
            </a:pPr>
            <a:endParaRPr lang="tr-TR" sz="2000" dirty="0" smtClean="0">
              <a:cs typeface="Times New Roman" panose="02020603050405020304" pitchFamily="18" charset="0"/>
            </a:endParaRPr>
          </a:p>
          <a:p>
            <a:pPr marL="457200" indent="-457200">
              <a:buClr>
                <a:srgbClr val="CC0000"/>
              </a:buClr>
              <a:buFont typeface="+mj-lt"/>
              <a:buAutoNum type="arabicPeriod"/>
            </a:pPr>
            <a:r>
              <a:rPr lang="tr-TR" sz="2000" dirty="0" smtClean="0">
                <a:cs typeface="Times New Roman" panose="02020603050405020304" pitchFamily="18" charset="0"/>
              </a:rPr>
              <a:t>Konaklama Halinde Sınav Evrakı Nakil Aracının Güvenliğinin Sağlanması</a:t>
            </a:r>
          </a:p>
          <a:p>
            <a:pPr marL="457200" indent="-457200">
              <a:buClr>
                <a:srgbClr val="CC0000"/>
              </a:buClr>
              <a:buFont typeface="+mj-lt"/>
              <a:buAutoNum type="arabicPeriod"/>
            </a:pPr>
            <a:endParaRPr lang="tr-TR" sz="2000" dirty="0" smtClean="0">
              <a:cs typeface="Times New Roman" panose="02020603050405020304" pitchFamily="18" charset="0"/>
            </a:endParaRPr>
          </a:p>
          <a:p>
            <a:pPr marL="457200" indent="-457200">
              <a:buClr>
                <a:srgbClr val="CC0000"/>
              </a:buClr>
              <a:buFont typeface="+mj-lt"/>
              <a:buAutoNum type="arabicPeriod"/>
            </a:pPr>
            <a:r>
              <a:rPr lang="tr-TR" sz="2000" dirty="0" smtClean="0">
                <a:cs typeface="Times New Roman" panose="02020603050405020304" pitchFamily="18" charset="0"/>
              </a:rPr>
              <a:t>Sevkiyatta, Şehir İçi Nakil Görevlileri Yanında 1 (Bir) Emniyet Görevlisinin Bulundurulması</a:t>
            </a:r>
          </a:p>
          <a:p>
            <a:pPr marL="457200" indent="-457200">
              <a:buClr>
                <a:srgbClr val="CC0000"/>
              </a:buClr>
              <a:buFont typeface="+mj-lt"/>
              <a:buAutoNum type="arabicPeriod"/>
            </a:pPr>
            <a:endParaRPr lang="tr-TR" sz="2000" dirty="0" smtClean="0">
              <a:cs typeface="Times New Roman" panose="02020603050405020304" pitchFamily="18" charset="0"/>
            </a:endParaRPr>
          </a:p>
          <a:p>
            <a:pPr marL="457200" indent="-457200">
              <a:buClr>
                <a:srgbClr val="CC0000"/>
              </a:buClr>
              <a:buFont typeface="+mj-lt"/>
              <a:buAutoNum type="arabicPeriod"/>
            </a:pPr>
            <a:r>
              <a:rPr lang="tr-TR" sz="2000" dirty="0" smtClean="0">
                <a:cs typeface="Times New Roman" panose="02020603050405020304" pitchFamily="18" charset="0"/>
              </a:rPr>
              <a:t>Okul Binalarına Ait Değişikliklere İlişkin Gerekli Tedbirlerin Alınması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b="1" smtClean="0">
                <a:effectLst/>
              </a:rPr>
              <a:pPr/>
              <a:t>3</a:t>
            </a:fld>
            <a:endParaRPr lang="tr-TR" b="1" dirty="0">
              <a:effectLst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899592" y="204701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Sınav Güvenliği ve Sınav Yönetimi Daire </a:t>
            </a: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Başkanlığı  </a:t>
            </a:r>
            <a:endParaRPr lang="tr-T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59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99592" y="692696"/>
            <a:ext cx="8244408" cy="3987824"/>
          </a:xfrm>
        </p:spPr>
        <p:txBody>
          <a:bodyPr>
            <a:normAutofit/>
          </a:bodyPr>
          <a:lstStyle/>
          <a:p>
            <a:pPr algn="l"/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/>
            <a:r>
              <a:rPr lang="tr-TR" sz="2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6</a:t>
            </a:r>
            <a:r>
              <a:rPr lang="tr-TR" sz="2000" dirty="0">
                <a:solidFill>
                  <a:srgbClr val="C00000"/>
                </a:solidFill>
                <a:cs typeface="Times New Roman" panose="02020603050405020304" pitchFamily="18" charset="0"/>
              </a:rPr>
              <a:t>. 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Binalarda «İl Temsilcisi» Görevlendirilmesi, İncelenen  Görevli Raporlarındaki </a:t>
            </a:r>
            <a:r>
              <a:rPr lang="tr-TR" sz="2000" dirty="0">
                <a:solidFill>
                  <a:schemeClr val="tx1"/>
                </a:solidFill>
                <a:cs typeface="Times New Roman" panose="02020603050405020304" pitchFamily="18" charset="0"/>
              </a:rPr>
              <a:t>Mevzuata Uygun Olmayan 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Uygulamaların Genel </a:t>
            </a:r>
            <a:r>
              <a:rPr lang="tr-TR" sz="2000" dirty="0">
                <a:solidFill>
                  <a:schemeClr val="tx1"/>
                </a:solidFill>
                <a:cs typeface="Times New Roman" panose="02020603050405020304" pitchFamily="18" charset="0"/>
              </a:rPr>
              <a:t>Müdürlüğe B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ildirilmesi</a:t>
            </a:r>
            <a:endParaRPr lang="tr-TR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/>
            <a:endParaRPr lang="tr-TR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/>
            <a:r>
              <a:rPr lang="tr-TR" sz="2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7. 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Sınav Salonlarına Görevlendirilen Öğretmenlerin Farklı Okul ve Branşta Olması</a:t>
            </a:r>
          </a:p>
          <a:p>
            <a:pPr algn="l"/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tr-TR" sz="2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8. 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Ortak Sınavların Yapıldığı Günlerde Sınavların Yapıldığı Okulda Ders Yapılmaması, Ancak Görevli Tüm Öğretmenlerin Okulda Hazır Bulunmaları</a:t>
            </a:r>
            <a:endParaRPr lang="tr-TR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smtClean="0"/>
              <a:pPr/>
              <a:t>4</a:t>
            </a:fld>
            <a:endParaRPr lang="tr-TR"/>
          </a:p>
        </p:txBody>
      </p:sp>
      <p:sp>
        <p:nvSpPr>
          <p:cNvPr id="6" name="Rectangle 4"/>
          <p:cNvSpPr/>
          <p:nvPr/>
        </p:nvSpPr>
        <p:spPr>
          <a:xfrm>
            <a:off x="899592" y="204701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Sınav Güvenliği ve Sınav Yönetimi Daire </a:t>
            </a: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Başkanlığı  </a:t>
            </a:r>
            <a:endParaRPr lang="tr-T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73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99592" y="692696"/>
            <a:ext cx="8003232" cy="5236691"/>
          </a:xfrm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 startAt="8"/>
            </a:pPr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tr-TR" sz="2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9. 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Özel Durumlarda Yedek Salonda, Evde, Hastanede veya Cezaevinde  Gerekli Tedbirler Alınmak Suretiyle Sınav  Yapılması</a:t>
            </a:r>
          </a:p>
          <a:p>
            <a:pPr algn="just"/>
            <a:endParaRPr lang="tr-TR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tr-TR" sz="2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10. 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Özel Okullarda Yapılan Sınavda, Okuldan </a:t>
            </a:r>
            <a:r>
              <a:rPr lang="tr-TR" sz="2000" b="1" i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En Az 2 (İki) 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İdarecinin  Görevlendirilmesi</a:t>
            </a:r>
          </a:p>
          <a:p>
            <a:pPr marL="457200" indent="-457200" algn="just">
              <a:buFont typeface="+mj-lt"/>
              <a:buAutoNum type="arabicPeriod" startAt="8"/>
            </a:pPr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tr-TR" sz="2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11. 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Sınavların Sağlıklı Olarak Yürütülmesi İçin Gerekli Toplantıların Yapılması</a:t>
            </a:r>
          </a:p>
          <a:p>
            <a:pPr algn="l"/>
            <a:endParaRPr lang="tr-TR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smtClean="0"/>
              <a:pPr/>
              <a:t>5</a:t>
            </a:fld>
            <a:endParaRPr lang="tr-TR"/>
          </a:p>
        </p:txBody>
      </p:sp>
      <p:sp>
        <p:nvSpPr>
          <p:cNvPr id="6" name="Rectangle 4"/>
          <p:cNvSpPr/>
          <p:nvPr/>
        </p:nvSpPr>
        <p:spPr>
          <a:xfrm>
            <a:off x="899592" y="204701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Sınav Güvenliği ve Sınav Yönetimi Daire </a:t>
            </a: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Başkanlığı  </a:t>
            </a:r>
            <a:endParaRPr lang="tr-T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48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99592" y="692696"/>
            <a:ext cx="8244408" cy="5236691"/>
          </a:xfrm>
        </p:spPr>
        <p:txBody>
          <a:bodyPr>
            <a:normAutofit/>
          </a:bodyPr>
          <a:lstStyle/>
          <a:p>
            <a:pPr algn="l"/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tr-TR" sz="2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12. 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Ortak Bina ve Bahçe Kullanan Okullarda Yapılan Sınavlarda Öğrencilerin Dikkatinin Dağılmaması İçin Gerekli Önlemlerin Alınması</a:t>
            </a:r>
          </a:p>
          <a:p>
            <a:pPr algn="l"/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    </a:t>
            </a:r>
            <a:r>
              <a:rPr lang="tr-TR" sz="2000" i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*Özel tedbir alınması gereken öğrencilerle ilgili işlemlerin      </a:t>
            </a:r>
          </a:p>
          <a:p>
            <a:pPr algn="l"/>
            <a:r>
              <a:rPr lang="tr-TR" sz="2000" i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tr-TR" sz="2000" i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     yapılması*</a:t>
            </a:r>
          </a:p>
          <a:p>
            <a:pPr algn="l"/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/>
            <a:r>
              <a:rPr lang="tr-TR" sz="2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13. 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Öğrencilerin Bina ve Salonlara Yerleştirilmesi </a:t>
            </a:r>
          </a:p>
          <a:p>
            <a:pPr algn="l"/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l">
              <a:buClr>
                <a:srgbClr val="CC0000"/>
              </a:buClr>
            </a:pPr>
            <a:r>
              <a:rPr lang="tr-TR" sz="2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14.  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Orta ve Ağır Zihinsel Engelli İle Ağır Otistik Öğrencilerinin Ortak Sınavlardan Muaf Olması </a:t>
            </a:r>
          </a:p>
          <a:p>
            <a:pPr algn="l"/>
            <a:endParaRPr lang="tr-TR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smtClean="0"/>
              <a:pPr/>
              <a:t>6</a:t>
            </a:fld>
            <a:endParaRPr lang="tr-TR"/>
          </a:p>
        </p:txBody>
      </p:sp>
      <p:sp>
        <p:nvSpPr>
          <p:cNvPr id="6" name="Rectangle 4"/>
          <p:cNvSpPr/>
          <p:nvPr/>
        </p:nvSpPr>
        <p:spPr>
          <a:xfrm>
            <a:off x="899592" y="204701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Sınav Güvenliği ve Sınav Yönetimi Daire </a:t>
            </a: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Başkanlığı  </a:t>
            </a:r>
            <a:endParaRPr lang="tr-T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08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899592" y="692696"/>
            <a:ext cx="800323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400" b="1" dirty="0" smtClean="0">
              <a:cs typeface="Times New Roman" panose="02020603050405020304" pitchFamily="18" charset="0"/>
            </a:endParaRPr>
          </a:p>
          <a:p>
            <a:r>
              <a:rPr lang="tr-TR" sz="2400" b="1" i="1" dirty="0" smtClean="0">
                <a:cs typeface="Times New Roman" panose="02020603050405020304" pitchFamily="18" charset="0"/>
              </a:rPr>
              <a:t>OKUL İDARESİNCE YAPILACAK İŞLEMLER</a:t>
            </a:r>
          </a:p>
          <a:p>
            <a:endParaRPr lang="tr-TR" sz="2000" b="1" dirty="0" smtClean="0">
              <a:cs typeface="Times New Roman" panose="02020603050405020304" pitchFamily="18" charset="0"/>
            </a:endParaRP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</a:pPr>
            <a:r>
              <a:rPr lang="tr-TR" sz="2000" dirty="0" smtClean="0">
                <a:cs typeface="Times New Roman" panose="02020603050405020304" pitchFamily="18" charset="0"/>
              </a:rPr>
              <a:t>Okul İdaresince Gereken Her Türlü Güvenlik Tedbirinin Sınav Süresince Alınması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</a:pPr>
            <a:endParaRPr lang="tr-TR" sz="2000" dirty="0" smtClean="0">
              <a:cs typeface="Times New Roman" panose="02020603050405020304" pitchFamily="18" charset="0"/>
            </a:endParaRP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</a:pPr>
            <a:r>
              <a:rPr lang="tr-TR" sz="2000" dirty="0" smtClean="0">
                <a:cs typeface="Times New Roman" panose="02020603050405020304" pitchFamily="18" charset="0"/>
              </a:rPr>
              <a:t>Dikkat Edilmesi Gereken Hususlar Konusunda Velilerin Bilgilendirilmesi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</a:pPr>
            <a:endParaRPr lang="tr-TR" sz="2000" dirty="0" smtClean="0">
              <a:cs typeface="Times New Roman" panose="02020603050405020304" pitchFamily="18" charset="0"/>
            </a:endParaRP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</a:pPr>
            <a:r>
              <a:rPr lang="tr-TR" sz="2000" dirty="0">
                <a:cs typeface="Times New Roman" panose="02020603050405020304" pitchFamily="18" charset="0"/>
              </a:rPr>
              <a:t>e</a:t>
            </a:r>
            <a:r>
              <a:rPr lang="tr-TR" sz="2000" dirty="0" smtClean="0">
                <a:cs typeface="Times New Roman" panose="02020603050405020304" pitchFamily="18" charset="0"/>
              </a:rPr>
              <a:t>-Okul Sisteminden Alınan Öğrenci Yoklama Listelerinin İlan Edilmesi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</a:pPr>
            <a:endParaRPr lang="tr-TR" sz="2000" dirty="0">
              <a:cs typeface="Times New Roman" panose="02020603050405020304" pitchFamily="18" charset="0"/>
            </a:endParaRP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</a:pPr>
            <a:r>
              <a:rPr lang="tr-TR" sz="2000" dirty="0" smtClean="0">
                <a:cs typeface="Times New Roman" panose="02020603050405020304" pitchFamily="18" charset="0"/>
              </a:rPr>
              <a:t>Sınıf Duvarlarında </a:t>
            </a:r>
            <a:r>
              <a:rPr lang="tr-TR" sz="2000" dirty="0">
                <a:cs typeface="Times New Roman" panose="02020603050405020304" pitchFamily="18" charset="0"/>
              </a:rPr>
              <a:t>Asılı Eğitim Materyalin Toplanması</a:t>
            </a:r>
          </a:p>
          <a:p>
            <a:pPr marL="457200" indent="-457200">
              <a:buFont typeface="+mj-lt"/>
              <a:buAutoNum type="arabicPeriod"/>
            </a:pPr>
            <a:endParaRPr lang="tr-TR" sz="2000" dirty="0" smtClean="0">
              <a:cs typeface="Times New Roman" panose="02020603050405020304" pitchFamily="18" charset="0"/>
            </a:endParaRPr>
          </a:p>
          <a:p>
            <a:endParaRPr lang="tr-TR" sz="2000" b="1" dirty="0"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smtClean="0"/>
              <a:pPr/>
              <a:t>7</a:t>
            </a:fld>
            <a:endParaRPr lang="tr-TR"/>
          </a:p>
        </p:txBody>
      </p:sp>
      <p:sp>
        <p:nvSpPr>
          <p:cNvPr id="6" name="Rectangle 4"/>
          <p:cNvSpPr/>
          <p:nvPr/>
        </p:nvSpPr>
        <p:spPr>
          <a:xfrm>
            <a:off x="899592" y="204701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Sınav Güvenliği ve Sınav Yönetimi Daire </a:t>
            </a: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Başkanlığı  </a:t>
            </a:r>
            <a:endParaRPr lang="tr-T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91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99592" y="692696"/>
            <a:ext cx="7801193" cy="4608512"/>
          </a:xfrm>
        </p:spPr>
        <p:txBody>
          <a:bodyPr>
            <a:normAutofit/>
          </a:bodyPr>
          <a:lstStyle/>
          <a:p>
            <a:pPr algn="l">
              <a:buClr>
                <a:srgbClr val="CC0000"/>
              </a:buClr>
            </a:pPr>
            <a:endParaRPr lang="tr-TR" sz="2000" dirty="0" smtClean="0">
              <a:solidFill>
                <a:srgbClr val="CC0000"/>
              </a:solidFill>
              <a:cs typeface="Times New Roman" panose="02020603050405020304" pitchFamily="18" charset="0"/>
            </a:endParaRPr>
          </a:p>
          <a:p>
            <a:pPr algn="l">
              <a:buClr>
                <a:srgbClr val="CC0000"/>
              </a:buClr>
            </a:pPr>
            <a:r>
              <a:rPr lang="tr-TR" sz="2000" dirty="0" smtClean="0">
                <a:solidFill>
                  <a:srgbClr val="CC0000"/>
                </a:solidFill>
                <a:cs typeface="Times New Roman" panose="02020603050405020304" pitchFamily="18" charset="0"/>
              </a:rPr>
              <a:t>5. 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Öğrencilerin 08:30 da  İçeri Alınması</a:t>
            </a:r>
          </a:p>
          <a:p>
            <a:pPr marL="457200" indent="-457200" algn="l">
              <a:buClr>
                <a:srgbClr val="CC0000"/>
              </a:buClr>
              <a:buFont typeface="+mj-lt"/>
              <a:buAutoNum type="arabicPeriod" startAt="4"/>
            </a:pPr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>
              <a:buClr>
                <a:srgbClr val="CC0000"/>
              </a:buClr>
            </a:pPr>
            <a:r>
              <a:rPr lang="tr-TR" sz="2000" dirty="0">
                <a:solidFill>
                  <a:srgbClr val="CC0000"/>
                </a:solidFill>
                <a:cs typeface="Times New Roman" panose="02020603050405020304" pitchFamily="18" charset="0"/>
              </a:rPr>
              <a:t>6. </a:t>
            </a:r>
            <a:r>
              <a:rPr lang="tr-TR" sz="2000" dirty="0">
                <a:solidFill>
                  <a:schemeClr val="tx1"/>
                </a:solidFill>
                <a:cs typeface="Times New Roman" panose="02020603050405020304" pitchFamily="18" charset="0"/>
              </a:rPr>
              <a:t>Sınav Süresince Görevliler Hariç Kişilerin Binalara 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Alınmaması</a:t>
            </a:r>
          </a:p>
          <a:p>
            <a:pPr algn="l">
              <a:buClr>
                <a:srgbClr val="CC0000"/>
              </a:buClr>
            </a:pPr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>
              <a:buClr>
                <a:srgbClr val="CC0000"/>
              </a:buClr>
            </a:pPr>
            <a:r>
              <a:rPr lang="tr-TR" sz="2000" dirty="0" smtClean="0">
                <a:solidFill>
                  <a:srgbClr val="CC0000"/>
                </a:solidFill>
                <a:cs typeface="Times New Roman" panose="02020603050405020304" pitchFamily="18" charset="0"/>
              </a:rPr>
              <a:t>7. 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Her Derse Ait Sınav Evrakı Poşetinin Sınav Sırasına Göre Açılması ve Kapatılmasına Dikkat Edilmesi</a:t>
            </a:r>
          </a:p>
          <a:p>
            <a:pPr algn="l">
              <a:buClr>
                <a:srgbClr val="CC0000"/>
              </a:buClr>
            </a:pPr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>
              <a:buClr>
                <a:srgbClr val="CC0000"/>
              </a:buClr>
            </a:pPr>
            <a:r>
              <a:rPr lang="tr-TR" sz="2000" dirty="0" smtClean="0">
                <a:solidFill>
                  <a:srgbClr val="CC0000"/>
                </a:solidFill>
                <a:cs typeface="Times New Roman" panose="02020603050405020304" pitchFamily="18" charset="0"/>
              </a:rPr>
              <a:t>8. 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Sınavın İlk 15 Dakikası Öğrencilerin Sınava Alınması</a:t>
            </a:r>
          </a:p>
          <a:p>
            <a:pPr marL="457200" indent="-457200" algn="l">
              <a:buClr>
                <a:srgbClr val="CC0000"/>
              </a:buClr>
              <a:buFont typeface="+mj-lt"/>
              <a:buAutoNum type="arabicPeriod" startAt="4"/>
            </a:pPr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>
              <a:buClr>
                <a:srgbClr val="CC0000"/>
              </a:buClr>
            </a:pPr>
            <a:r>
              <a:rPr lang="tr-TR" sz="2000" dirty="0" smtClean="0">
                <a:solidFill>
                  <a:srgbClr val="CC0000"/>
                </a:solidFill>
                <a:cs typeface="Times New Roman" panose="02020603050405020304" pitchFamily="18" charset="0"/>
              </a:rPr>
              <a:t>9. 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Emniyet Görevlilerince Üst Araması Yapılmaması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smtClean="0"/>
              <a:pPr/>
              <a:t>8</a:t>
            </a:fld>
            <a:endParaRPr lang="tr-TR"/>
          </a:p>
        </p:txBody>
      </p:sp>
      <p:sp>
        <p:nvSpPr>
          <p:cNvPr id="6" name="Rectangle 4"/>
          <p:cNvSpPr/>
          <p:nvPr/>
        </p:nvSpPr>
        <p:spPr>
          <a:xfrm>
            <a:off x="899592" y="204701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Sınav Güvenliği ve Sınav Yönetimi Daire </a:t>
            </a: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Başkanlığı  </a:t>
            </a:r>
            <a:endParaRPr lang="tr-T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53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99592" y="692696"/>
            <a:ext cx="7801193" cy="4968552"/>
          </a:xfrm>
        </p:spPr>
        <p:txBody>
          <a:bodyPr>
            <a:normAutofit/>
          </a:bodyPr>
          <a:lstStyle/>
          <a:p>
            <a:pPr marL="457200" indent="-457200" algn="l">
              <a:buAutoNum type="arabicPeriod" startAt="12"/>
            </a:pPr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/>
            <a:r>
              <a:rPr lang="tr-TR" sz="2000" dirty="0">
                <a:solidFill>
                  <a:srgbClr val="CC0000"/>
                </a:solidFill>
                <a:cs typeface="Times New Roman" panose="02020603050405020304" pitchFamily="18" charset="0"/>
              </a:rPr>
              <a:t>10. </a:t>
            </a:r>
            <a:r>
              <a:rPr lang="tr-TR" sz="2000" dirty="0">
                <a:solidFill>
                  <a:schemeClr val="tx1"/>
                </a:solidFill>
                <a:cs typeface="Times New Roman" panose="02020603050405020304" pitchFamily="18" charset="0"/>
              </a:rPr>
              <a:t>Kitapçık  ve Cevap Kağıtlarına Doğru Kodlamanın 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Yapılması</a:t>
            </a:r>
            <a:endParaRPr lang="tr-TR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/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/>
            <a:r>
              <a:rPr lang="tr-TR" sz="2000" dirty="0" smtClean="0">
                <a:solidFill>
                  <a:srgbClr val="CC0000"/>
                </a:solidFill>
                <a:cs typeface="Times New Roman" panose="02020603050405020304" pitchFamily="18" charset="0"/>
              </a:rPr>
              <a:t>11. 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Yedek Salonda </a:t>
            </a:r>
            <a:r>
              <a:rPr lang="tr-TR" sz="2000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ınava </a:t>
            </a:r>
            <a:r>
              <a:rPr lang="tr-TR" sz="2000" dirty="0">
                <a:solidFill>
                  <a:schemeClr val="tx1"/>
                </a:solidFill>
                <a:cs typeface="Times New Roman" panose="02020603050405020304" pitchFamily="18" charset="0"/>
              </a:rPr>
              <a:t>A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lınan </a:t>
            </a:r>
            <a:r>
              <a:rPr lang="tr-TR" sz="2000" dirty="0">
                <a:solidFill>
                  <a:schemeClr val="tx1"/>
                </a:solidFill>
                <a:cs typeface="Times New Roman" panose="02020603050405020304" pitchFamily="18" charset="0"/>
              </a:rPr>
              <a:t>Ö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ğrencilerin Kodlamalarını Eksiksiz Yapması</a:t>
            </a:r>
          </a:p>
          <a:p>
            <a:pPr algn="l"/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/>
            <a:r>
              <a:rPr lang="tr-TR" sz="2000" dirty="0" smtClean="0">
                <a:solidFill>
                  <a:srgbClr val="CC0000"/>
                </a:solidFill>
                <a:cs typeface="Times New Roman" panose="02020603050405020304" pitchFamily="18" charset="0"/>
              </a:rPr>
              <a:t>12. </a:t>
            </a:r>
            <a:r>
              <a:rPr lang="tr-TR" sz="2000" dirty="0">
                <a:solidFill>
                  <a:schemeClr val="tx1"/>
                </a:solidFill>
                <a:cs typeface="Times New Roman" panose="02020603050405020304" pitchFamily="18" charset="0"/>
              </a:rPr>
              <a:t>Mazeretli /Mazeretsiz Sınava Girmeyen ve Yedek Salonda 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Sınava </a:t>
            </a:r>
            <a:r>
              <a:rPr lang="tr-TR" sz="2000" dirty="0">
                <a:solidFill>
                  <a:schemeClr val="tx1"/>
                </a:solidFill>
                <a:cs typeface="Times New Roman" panose="02020603050405020304" pitchFamily="18" charset="0"/>
              </a:rPr>
              <a:t>Giren Öğrencilerin Sınavın Ardından 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İşlenmesi</a:t>
            </a:r>
            <a:r>
              <a:rPr lang="tr-TR" sz="2000" dirty="0">
                <a:solidFill>
                  <a:schemeClr val="tx1"/>
                </a:solidFill>
                <a:cs typeface="Times New Roman" panose="02020603050405020304" pitchFamily="18" charset="0"/>
              </a:rPr>
              <a:t>, </a:t>
            </a:r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/>
            <a:r>
              <a:rPr lang="tr-TR" sz="2000" i="1" dirty="0" smtClean="0">
                <a:solidFill>
                  <a:srgbClr val="CC0000"/>
                </a:solidFill>
                <a:cs typeface="Times New Roman" panose="02020603050405020304" pitchFamily="18" charset="0"/>
              </a:rPr>
              <a:t>** Mazereti </a:t>
            </a:r>
            <a:r>
              <a:rPr lang="tr-TR" sz="2000" i="1" dirty="0">
                <a:solidFill>
                  <a:srgbClr val="CC0000"/>
                </a:solidFill>
                <a:cs typeface="Times New Roman" panose="02020603050405020304" pitchFamily="18" charset="0"/>
              </a:rPr>
              <a:t>uygun görülenlerin 5(beş) gün </a:t>
            </a:r>
            <a:r>
              <a:rPr lang="tr-TR" sz="2000" i="1" dirty="0" smtClean="0">
                <a:solidFill>
                  <a:srgbClr val="CC0000"/>
                </a:solidFill>
                <a:cs typeface="Times New Roman" panose="02020603050405020304" pitchFamily="18" charset="0"/>
              </a:rPr>
              <a:t>içinde sisteme işlenmesi</a:t>
            </a:r>
            <a:endParaRPr lang="tr-TR" sz="2000" i="1" dirty="0">
              <a:solidFill>
                <a:srgbClr val="CC0000"/>
              </a:solidFill>
              <a:cs typeface="Times New Roman" panose="02020603050405020304" pitchFamily="18" charset="0"/>
            </a:endParaRPr>
          </a:p>
          <a:p>
            <a:pPr algn="l"/>
            <a:endParaRPr lang="tr-TR" sz="20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/>
            <a:r>
              <a:rPr lang="tr-TR" sz="2000" dirty="0" smtClean="0">
                <a:solidFill>
                  <a:srgbClr val="CC0000"/>
                </a:solidFill>
                <a:cs typeface="Times New Roman" panose="02020603050405020304" pitchFamily="18" charset="0"/>
              </a:rPr>
              <a:t>13.  </a:t>
            </a:r>
            <a:r>
              <a:rPr lang="tr-T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Soru Kitapçıklarının İsteyen Öğrencilere Dağıtılması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D7F39-0D1E-4462-A745-925253901E64}" type="slidenum">
              <a:rPr lang="tr-TR" smtClean="0"/>
              <a:pPr/>
              <a:t>9</a:t>
            </a:fld>
            <a:endParaRPr lang="tr-TR"/>
          </a:p>
        </p:txBody>
      </p:sp>
      <p:sp>
        <p:nvSpPr>
          <p:cNvPr id="6" name="Rectangle 4"/>
          <p:cNvSpPr/>
          <p:nvPr/>
        </p:nvSpPr>
        <p:spPr>
          <a:xfrm>
            <a:off x="899592" y="204701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Sınav Güvenliği ve Sınav Yönetimi Daire </a:t>
            </a: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ozuka Gothic Pr6N R" panose="020B0400000000000000" pitchFamily="34" charset="-128"/>
                <a:cs typeface="Times New Roman" panose="02020603050405020304" pitchFamily="18" charset="0"/>
              </a:rPr>
              <a:t>Başkanlığı  </a:t>
            </a:r>
            <a:endParaRPr lang="tr-T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8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741</Words>
  <Application>Microsoft Office PowerPoint</Application>
  <PresentationFormat>Ekran Gösterisi (4:3)</PresentationFormat>
  <Paragraphs>174</Paragraphs>
  <Slides>18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4" baseType="lpstr">
      <vt:lpstr>Arial</vt:lpstr>
      <vt:lpstr>Arno Pro</vt:lpstr>
      <vt:lpstr>Calibri</vt:lpstr>
      <vt:lpstr>Kozuka Gothic Pr6N R</vt:lpstr>
      <vt:lpstr>Times New Roman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Abdullah TOGAY</dc:creator>
  <cp:lastModifiedBy>MMEMTANERS</cp:lastModifiedBy>
  <cp:revision>146</cp:revision>
  <cp:lastPrinted>2013-03-27T11:01:33Z</cp:lastPrinted>
  <dcterms:created xsi:type="dcterms:W3CDTF">2013-03-25T15:09:24Z</dcterms:created>
  <dcterms:modified xsi:type="dcterms:W3CDTF">2016-04-19T12:59:01Z</dcterms:modified>
</cp:coreProperties>
</file>