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1" r:id="rId5"/>
    <p:sldId id="264" r:id="rId6"/>
    <p:sldId id="262" r:id="rId7"/>
    <p:sldId id="259" r:id="rId8"/>
    <p:sldId id="260" r:id="rId9"/>
    <p:sldId id="263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29E-B03F-4246-93B5-619518126976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B43B-4BFD-4A96-810D-A81D197352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832072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29E-B03F-4246-93B5-619518126976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B43B-4BFD-4A96-810D-A81D197352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3992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29E-B03F-4246-93B5-619518126976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B43B-4BFD-4A96-810D-A81D197352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099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29E-B03F-4246-93B5-619518126976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B43B-4BFD-4A96-810D-A81D197352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7895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29E-B03F-4246-93B5-619518126976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B43B-4BFD-4A96-810D-A81D197352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02442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29E-B03F-4246-93B5-619518126976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B43B-4BFD-4A96-810D-A81D197352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3601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29E-B03F-4246-93B5-619518126976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B43B-4BFD-4A96-810D-A81D197352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9543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29E-B03F-4246-93B5-619518126976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B43B-4BFD-4A96-810D-A81D197352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08709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29E-B03F-4246-93B5-619518126976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B43B-4BFD-4A96-810D-A81D197352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24647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29E-B03F-4246-93B5-619518126976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B43B-4BFD-4A96-810D-A81D197352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0952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6829E-B03F-4246-93B5-619518126976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0AB43B-4BFD-4A96-810D-A81D197352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41491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6829E-B03F-4246-93B5-619518126976}" type="datetimeFigureOut">
              <a:rPr lang="tr-TR" smtClean="0"/>
              <a:t>9.11.2018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0AB43B-4BFD-4A96-810D-A81D197352EF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35402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estsystem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lobaltestsystem.com/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="" xmlns:a16="http://schemas.microsoft.com/office/drawing/2014/main" id="{26AE5FF3-694E-4623-86A4-F5AE494563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-8238"/>
            <a:ext cx="12192000" cy="6858000"/>
          </a:xfrm>
        </p:spPr>
        <p:txBody>
          <a:bodyPr anchor="t">
            <a:normAutofit/>
          </a:bodyPr>
          <a:lstStyle/>
          <a:p>
            <a:r>
              <a:rPr lang="tr-TR" sz="3900" b="1" dirty="0" smtClean="0"/>
              <a:t/>
            </a:r>
            <a:br>
              <a:rPr lang="tr-TR" sz="3900" b="1" dirty="0" smtClean="0"/>
            </a:br>
            <a:r>
              <a:rPr lang="tr-TR" sz="3900" b="1" dirty="0"/>
              <a:t/>
            </a:r>
            <a:br>
              <a:rPr lang="tr-TR" sz="3900" b="1" dirty="0"/>
            </a:br>
            <a:r>
              <a:rPr lang="tr-TR" sz="3900" b="1" dirty="0" smtClean="0"/>
              <a:t/>
            </a:r>
            <a:br>
              <a:rPr lang="tr-TR" sz="3900" b="1" dirty="0" smtClean="0"/>
            </a:br>
            <a:r>
              <a:rPr lang="tr-TR" sz="3900" b="1" dirty="0" smtClean="0"/>
              <a:t/>
            </a:r>
            <a:br>
              <a:rPr lang="tr-TR" sz="3900" b="1" dirty="0" smtClean="0"/>
            </a:br>
            <a:r>
              <a:rPr lang="tr-TR" sz="3900" b="1" dirty="0"/>
              <a:t/>
            </a:r>
            <a:br>
              <a:rPr lang="tr-TR" sz="3900" b="1" dirty="0"/>
            </a:br>
            <a:r>
              <a:rPr lang="tr-TR" sz="3900" b="1" dirty="0" smtClean="0">
                <a:solidFill>
                  <a:srgbClr val="FF0000"/>
                </a:solidFill>
              </a:rPr>
              <a:t>MUĞLA </a:t>
            </a:r>
            <a:r>
              <a:rPr lang="tr-TR" sz="3900" b="1" dirty="0">
                <a:solidFill>
                  <a:srgbClr val="FF0000"/>
                </a:solidFill>
              </a:rPr>
              <a:t>MİLLİ EĞİTİM MÜDÜRLÜĞÜ</a:t>
            </a:r>
            <a:r>
              <a:rPr lang="tr-TR" sz="3900" b="1" dirty="0"/>
              <a:t/>
            </a:r>
            <a:br>
              <a:rPr lang="tr-TR" sz="3900" b="1" dirty="0"/>
            </a:br>
            <a:r>
              <a:rPr lang="tr-TR" sz="3900" b="1" dirty="0"/>
              <a:t/>
            </a:r>
            <a:br>
              <a:rPr lang="tr-TR" sz="3900" b="1" dirty="0"/>
            </a:br>
            <a:r>
              <a:rPr lang="tr-TR" sz="3900" b="1" dirty="0"/>
              <a:t>YETENEK HARİTASI VE GELİŞİM KARNESİ PROJESİ</a:t>
            </a:r>
            <a:br>
              <a:rPr lang="tr-TR" sz="3900" b="1" dirty="0"/>
            </a:br>
            <a:r>
              <a:rPr lang="tr-TR" sz="3900" b="1" dirty="0"/>
              <a:t>SİSTEME GİRİŞ SÜRECİ BİLGİLENDİRME SUNUMU</a:t>
            </a:r>
            <a:br>
              <a:rPr lang="tr-TR" sz="3900" b="1" dirty="0"/>
            </a:br>
            <a:r>
              <a:rPr lang="tr-TR" b="1" dirty="0"/>
              <a:t/>
            </a:r>
            <a:br>
              <a:rPr lang="tr-TR" b="1" dirty="0"/>
            </a:br>
            <a:r>
              <a:rPr lang="tr-TR" sz="2800" b="1" dirty="0"/>
              <a:t>MUĞLA - 2018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33313" y="809367"/>
            <a:ext cx="1762903" cy="1762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4376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2847117"/>
            <a:ext cx="10515600" cy="11564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İrtibat ve Teknik Destek: </a:t>
            </a:r>
          </a:p>
          <a:p>
            <a:pPr marL="0" indent="0" algn="ctr">
              <a:buNone/>
            </a:pPr>
            <a:r>
              <a:rPr lang="tr-TR" dirty="0" smtClean="0"/>
              <a:t>İl Milli Eğitim Müdürlüğü </a:t>
            </a:r>
          </a:p>
          <a:p>
            <a:pPr marL="0" indent="0" algn="ctr">
              <a:buNone/>
            </a:pPr>
            <a:r>
              <a:rPr lang="tr-TR" dirty="0" smtClean="0">
                <a:solidFill>
                  <a:srgbClr val="FF0000"/>
                </a:solidFill>
              </a:rPr>
              <a:t>AR-GE Birimi; 0252 280 48 78 </a:t>
            </a:r>
            <a:endParaRPr lang="tr-T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93531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77217CD0-3863-4E8B-8DDA-40293BE096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69" y="1525972"/>
            <a:ext cx="7010400" cy="4095087"/>
          </a:xfrm>
          <a:prstGeom prst="rect">
            <a:avLst/>
          </a:prstGeom>
        </p:spPr>
      </p:pic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8ADA433C-92A9-46FD-A876-00D2C25D77CD}"/>
              </a:ext>
            </a:extLst>
          </p:cNvPr>
          <p:cNvSpPr/>
          <p:nvPr/>
        </p:nvSpPr>
        <p:spPr>
          <a:xfrm>
            <a:off x="57665" y="428368"/>
            <a:ext cx="12192000" cy="56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ADIM 1: OKUL YETKİLİSİNİN SİSTEME GİRİŞİ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02EE9726-A975-4465-B65E-EDB6C08EEEDD}"/>
              </a:ext>
            </a:extLst>
          </p:cNvPr>
          <p:cNvSpPr/>
          <p:nvPr/>
        </p:nvSpPr>
        <p:spPr>
          <a:xfrm>
            <a:off x="7399933" y="2168524"/>
            <a:ext cx="4659085" cy="26314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500" b="1" dirty="0"/>
              <a:t>Okul yetkilisi </a:t>
            </a:r>
            <a:r>
              <a:rPr lang="tr-TR" sz="1500" b="1" dirty="0" smtClean="0"/>
              <a:t>(kurum </a:t>
            </a:r>
            <a:r>
              <a:rPr lang="tr-TR" sz="1500" b="1" dirty="0"/>
              <a:t>müdürü), öncelikle sisteme giriş yapmalıdır. </a:t>
            </a:r>
          </a:p>
          <a:p>
            <a:endParaRPr lang="tr-TR" sz="1500" b="1" dirty="0"/>
          </a:p>
          <a:p>
            <a:r>
              <a:rPr lang="tr-TR" sz="1500" b="1" dirty="0"/>
              <a:t>Sisteme giriş </a:t>
            </a:r>
            <a:r>
              <a:rPr lang="tr-TR" sz="1500" b="1" dirty="0" smtClean="0"/>
              <a:t>aşamaları:</a:t>
            </a:r>
            <a:endParaRPr lang="tr-TR" sz="1500" b="1" dirty="0"/>
          </a:p>
          <a:p>
            <a:pPr marL="342900" indent="-342900">
              <a:buAutoNum type="arabicPeriod"/>
            </a:pPr>
            <a:r>
              <a:rPr lang="tr-TR" sz="1500" b="1" dirty="0">
                <a:hlinkClick r:id="rId3"/>
              </a:rPr>
              <a:t>www.globaltestsystem.com</a:t>
            </a:r>
            <a:r>
              <a:rPr lang="tr-TR" sz="1500" b="1" dirty="0"/>
              <a:t> sitesine girelim.</a:t>
            </a:r>
          </a:p>
          <a:p>
            <a:pPr marL="342900" indent="-342900">
              <a:buAutoNum type="arabicPeriod"/>
            </a:pPr>
            <a:r>
              <a:rPr lang="tr-TR" sz="1500" b="1" dirty="0"/>
              <a:t>Okul Yetkilisi butonuna tıklayalım.</a:t>
            </a:r>
          </a:p>
          <a:p>
            <a:pPr marL="342900" indent="-342900">
              <a:buAutoNum type="arabicPeriod"/>
            </a:pPr>
            <a:r>
              <a:rPr lang="tr-TR" sz="1500" b="1" dirty="0"/>
              <a:t>Okul kodu ve şifresini </a:t>
            </a:r>
            <a:r>
              <a:rPr lang="tr-TR" sz="1500" b="1" dirty="0" smtClean="0"/>
              <a:t>(Müdürlüğümüz tarafından İlçe Milli Eğitim Müdürlüklerine gönderilmiştir. Okul Müdürlerinin imza karşılığı almaları gerekmektedir. ) </a:t>
            </a:r>
            <a:r>
              <a:rPr lang="tr-TR" sz="1500" b="1" dirty="0"/>
              <a:t>sisteme girelim.</a:t>
            </a:r>
          </a:p>
          <a:p>
            <a:pPr marL="342900" indent="-342900">
              <a:buAutoNum type="arabicPeriod"/>
            </a:pPr>
            <a:r>
              <a:rPr lang="tr-TR" sz="1500" b="1" dirty="0"/>
              <a:t>Giriş butonuna tıklayalım.</a:t>
            </a:r>
          </a:p>
        </p:txBody>
      </p:sp>
    </p:spTree>
    <p:extLst>
      <p:ext uri="{BB962C8B-B14F-4D97-AF65-F5344CB8AC3E}">
        <p14:creationId xmlns:p14="http://schemas.microsoft.com/office/powerpoint/2010/main" val="24808656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Resim 7">
            <a:extLst>
              <a:ext uri="{FF2B5EF4-FFF2-40B4-BE49-F238E27FC236}">
                <a16:creationId xmlns="" xmlns:a16="http://schemas.microsoft.com/office/drawing/2014/main" id="{29068CDD-5180-43E6-8006-1A984D5065F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946" y="1555379"/>
            <a:ext cx="6334897" cy="3561641"/>
          </a:xfrm>
          <a:prstGeom prst="rect">
            <a:avLst/>
          </a:prstGeom>
        </p:spPr>
      </p:pic>
      <p:sp>
        <p:nvSpPr>
          <p:cNvPr id="9" name="Dikdörtgen 8">
            <a:extLst>
              <a:ext uri="{FF2B5EF4-FFF2-40B4-BE49-F238E27FC236}">
                <a16:creationId xmlns="" xmlns:a16="http://schemas.microsoft.com/office/drawing/2014/main" id="{39665619-2E68-4848-82F9-97A5F5DC969E}"/>
              </a:ext>
            </a:extLst>
          </p:cNvPr>
          <p:cNvSpPr/>
          <p:nvPr/>
        </p:nvSpPr>
        <p:spPr>
          <a:xfrm>
            <a:off x="0" y="214184"/>
            <a:ext cx="12192000" cy="56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ADIM 2: SINIF EKLEME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="" xmlns:a16="http://schemas.microsoft.com/office/drawing/2014/main" id="{0FCDC37F-0F44-434C-A331-729E3BC16807}"/>
              </a:ext>
            </a:extLst>
          </p:cNvPr>
          <p:cNvSpPr/>
          <p:nvPr/>
        </p:nvSpPr>
        <p:spPr>
          <a:xfrm>
            <a:off x="7005693" y="1555379"/>
            <a:ext cx="46590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500" b="1" dirty="0"/>
              <a:t>Sisteme girdikten sonra ilk yapılması gereken şey, sol menüden SINIF EKLE butonuna tıklayarak okulumuzdaki tüm sınıfları tek tek eklemektir.</a:t>
            </a:r>
          </a:p>
          <a:p>
            <a:pPr>
              <a:tabLst>
                <a:tab pos="4397375" algn="l"/>
              </a:tabLst>
            </a:pPr>
            <a:r>
              <a:rPr lang="tr-TR" sz="1500" b="1" dirty="0"/>
              <a:t>Bunun için her sınıf için üç temel bilgiyi mutlaka girmelisiniz.</a:t>
            </a:r>
          </a:p>
          <a:p>
            <a:pPr marL="342900" indent="-342900">
              <a:buAutoNum type="arabicPeriod"/>
            </a:pPr>
            <a:r>
              <a:rPr lang="tr-TR" sz="1500" b="1" dirty="0"/>
              <a:t>Sınıf</a:t>
            </a:r>
          </a:p>
          <a:p>
            <a:pPr marL="342900" indent="-342900">
              <a:buAutoNum type="arabicPeriod"/>
            </a:pPr>
            <a:r>
              <a:rPr lang="tr-TR" sz="1500" b="1" dirty="0"/>
              <a:t>Sınıf Adı ve Şube</a:t>
            </a:r>
          </a:p>
          <a:p>
            <a:pPr marL="342900" indent="-342900">
              <a:buAutoNum type="arabicPeriod"/>
            </a:pPr>
            <a:r>
              <a:rPr lang="tr-TR" sz="1500" b="1" dirty="0"/>
              <a:t>Sınıf Yetkilisinin Adı </a:t>
            </a:r>
            <a:r>
              <a:rPr lang="tr-TR" sz="1500" b="1" dirty="0" smtClean="0"/>
              <a:t>Soyadı (Buraya yürütme kurulundan biri yazılabilir.)</a:t>
            </a:r>
            <a:endParaRPr lang="tr-TR" sz="1500" b="1" dirty="0"/>
          </a:p>
          <a:p>
            <a:pPr marL="342900" indent="-342900">
              <a:buAutoNum type="arabicPeriod"/>
            </a:pPr>
            <a:endParaRPr lang="tr-TR" sz="1500" b="1" dirty="0"/>
          </a:p>
          <a:p>
            <a:r>
              <a:rPr lang="tr-TR" sz="1500" b="1" dirty="0"/>
              <a:t>Bilgiler girildikten sonra Değişiklikleri Kaydet butonuna basalım.</a:t>
            </a:r>
          </a:p>
          <a:p>
            <a:endParaRPr lang="tr-TR" sz="1500" b="1" dirty="0"/>
          </a:p>
          <a:p>
            <a:r>
              <a:rPr lang="tr-TR" sz="1500" b="1" dirty="0"/>
              <a:t>Bilgiler kaydedilince, sınıf kodu ve şifresi otomatik olarak çıkar. Sınıf şifresini isterseniz değiştirebilirsiniz. Ancak, şifrenin en az 6 haneli olması gerekmektedir.</a:t>
            </a:r>
          </a:p>
        </p:txBody>
      </p:sp>
    </p:spTree>
    <p:extLst>
      <p:ext uri="{BB962C8B-B14F-4D97-AF65-F5344CB8AC3E}">
        <p14:creationId xmlns:p14="http://schemas.microsoft.com/office/powerpoint/2010/main" val="3966924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="" xmlns:a16="http://schemas.microsoft.com/office/drawing/2014/main" id="{39665619-2E68-4848-82F9-97A5F5DC969E}"/>
              </a:ext>
            </a:extLst>
          </p:cNvPr>
          <p:cNvSpPr/>
          <p:nvPr/>
        </p:nvSpPr>
        <p:spPr>
          <a:xfrm>
            <a:off x="65902" y="263610"/>
            <a:ext cx="12192000" cy="56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ADIM 3: SINIFA TEST ATAMA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="" xmlns:a16="http://schemas.microsoft.com/office/drawing/2014/main" id="{0FCDC37F-0F44-434C-A331-729E3BC16807}"/>
              </a:ext>
            </a:extLst>
          </p:cNvPr>
          <p:cNvSpPr/>
          <p:nvPr/>
        </p:nvSpPr>
        <p:spPr>
          <a:xfrm>
            <a:off x="7307355" y="1721391"/>
            <a:ext cx="465908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500" b="1" dirty="0"/>
              <a:t>Sınıf eklemeden sonra değişiklikleri kaydettiğimizde yandaki ekran görüntüsü gelecektir. Ekranın altında uygulanabilecek testlerin listesi çıkmaktadır.</a:t>
            </a:r>
          </a:p>
          <a:p>
            <a:endParaRPr lang="tr-TR" sz="1500" b="1" dirty="0"/>
          </a:p>
          <a:p>
            <a:r>
              <a:rPr lang="tr-TR" sz="1500" b="1" dirty="0">
                <a:solidFill>
                  <a:srgbClr val="FF0000"/>
                </a:solidFill>
              </a:rPr>
              <a:t>Bu testlerden, sınıfın yaş dönemine uygun olan </a:t>
            </a:r>
            <a:r>
              <a:rPr lang="tr-TR" sz="1500" b="1" dirty="0" smtClean="0">
                <a:solidFill>
                  <a:srgbClr val="FF0000"/>
                </a:solidFill>
              </a:rPr>
              <a:t>testi seçmelisiniz!!! (Bu çok önemli)</a:t>
            </a:r>
            <a:endParaRPr lang="tr-TR" sz="1500" b="1" dirty="0">
              <a:solidFill>
                <a:srgbClr val="FF0000"/>
              </a:solidFill>
            </a:endParaRPr>
          </a:p>
          <a:p>
            <a:endParaRPr lang="tr-TR" sz="1500" b="1" dirty="0"/>
          </a:p>
          <a:p>
            <a:r>
              <a:rPr lang="tr-TR" sz="1500" b="1" dirty="0"/>
              <a:t>Test seçme işi tamamlanınca tekrar </a:t>
            </a:r>
            <a:r>
              <a:rPr lang="tr-TR" sz="1500" b="1" dirty="0" smtClean="0"/>
              <a:t>DEĞİŞİKLİKLERİ </a:t>
            </a:r>
            <a:r>
              <a:rPr lang="tr-TR" sz="1500" b="1" dirty="0"/>
              <a:t>kaydet butonuna tıklamalısınız.</a:t>
            </a:r>
          </a:p>
          <a:p>
            <a:endParaRPr lang="tr-TR" sz="1500" b="1" dirty="0"/>
          </a:p>
          <a:p>
            <a:r>
              <a:rPr lang="tr-TR" sz="1500" b="1" dirty="0"/>
              <a:t>Sınıfların ve testlerin eklenip eklenmediğini soldaki SINIFLARI GÖSTER butonuna tıklayarak görebilirsiniz.</a:t>
            </a:r>
          </a:p>
          <a:p>
            <a:endParaRPr lang="tr-TR" sz="1500" b="1" dirty="0"/>
          </a:p>
          <a:p>
            <a:r>
              <a:rPr lang="tr-TR" sz="1500" b="1" dirty="0"/>
              <a:t>Bu aşamadan sonra, SINIFLARI GÖSTER butonuna tıkladığınız yerden, her sınıfın SINIF KODU ve SINIF ŞİFRESİ ile ilgili bilgileri görebileceksiniz. Bu bilgileri ilgili </a:t>
            </a:r>
            <a:r>
              <a:rPr lang="tr-TR" sz="1500" b="1" dirty="0" err="1" smtClean="0"/>
              <a:t>öğretmenlerininize</a:t>
            </a:r>
            <a:r>
              <a:rPr lang="tr-TR" sz="1500" b="1" dirty="0" smtClean="0"/>
              <a:t> sınıftaki öğrencilerinize ulaştırmak üzere vermelisiniz.</a:t>
            </a:r>
            <a:endParaRPr lang="tr-TR" sz="1500" b="1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6481" y="1799943"/>
            <a:ext cx="6909866" cy="39108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211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159843" y="148646"/>
            <a:ext cx="4845908" cy="806943"/>
          </a:xfrm>
        </p:spPr>
        <p:txBody>
          <a:bodyPr>
            <a:normAutofit fontScale="90000"/>
          </a:bodyPr>
          <a:lstStyle/>
          <a:p>
            <a:r>
              <a:rPr lang="tr-TR" b="1" dirty="0" smtClean="0"/>
              <a:t>5. 8. ve 9. sınıflar için;</a:t>
            </a:r>
            <a:endParaRPr lang="tr-TR" b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217774" y="1400431"/>
            <a:ext cx="7099598" cy="4021455"/>
          </a:xfrm>
        </p:spPr>
        <p:txBody>
          <a:bodyPr/>
          <a:lstStyle/>
          <a:p>
            <a:pPr marL="0" indent="0">
              <a:buNone/>
            </a:pPr>
            <a:r>
              <a:rPr lang="tr-TR" dirty="0" smtClean="0"/>
              <a:t> 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0829" y="148646"/>
            <a:ext cx="3288957" cy="2727263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720280" y="1964729"/>
            <a:ext cx="6096000" cy="286232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tr-TR" b="1" dirty="0" smtClean="0"/>
              <a:t>Öğrencinin kendisinin Sisteme </a:t>
            </a:r>
            <a:r>
              <a:rPr lang="tr-TR" b="1" dirty="0"/>
              <a:t>giriş aşamaları:</a:t>
            </a:r>
          </a:p>
          <a:p>
            <a:pPr marL="342900" indent="-342900">
              <a:buAutoNum type="arabicPeriod"/>
            </a:pPr>
            <a:r>
              <a:rPr lang="tr-TR" b="1" dirty="0">
                <a:hlinkClick r:id="rId3"/>
              </a:rPr>
              <a:t>www.globaltestsystem.com</a:t>
            </a:r>
            <a:r>
              <a:rPr lang="tr-TR" b="1" dirty="0"/>
              <a:t> sitesine </a:t>
            </a:r>
            <a:r>
              <a:rPr lang="tr-TR" b="1" dirty="0" smtClean="0"/>
              <a:t>girer</a:t>
            </a:r>
            <a:endParaRPr lang="tr-TR" b="1" dirty="0"/>
          </a:p>
          <a:p>
            <a:pPr marL="342900" indent="-342900">
              <a:buAutoNum type="arabicPeriod"/>
            </a:pPr>
            <a:r>
              <a:rPr lang="tr-TR" b="1" dirty="0" smtClean="0"/>
              <a:t>İlk Girişi ise ilk giriş butonuna tıklar </a:t>
            </a:r>
            <a:endParaRPr lang="tr-TR" b="1" dirty="0"/>
          </a:p>
          <a:p>
            <a:pPr marL="342900" indent="-342900">
              <a:buAutoNum type="arabicPeriod"/>
            </a:pPr>
            <a:r>
              <a:rPr lang="tr-TR" b="1" dirty="0" smtClean="0"/>
              <a:t>Öğrenci ilk giriş sayfası açılır ve öğrenci kendi bilgilerini ilgili yerleri doldurarak girerek kaydet butonuna basar ve  sisteme dahil olur.(mail adresi yazılmayabilir)</a:t>
            </a:r>
          </a:p>
          <a:p>
            <a:r>
              <a:rPr lang="tr-TR" b="1" dirty="0" smtClean="0"/>
              <a:t>4. Sistemde «teste başla» butonuna tıklayarak testin açılmasını sağlar. </a:t>
            </a:r>
          </a:p>
          <a:p>
            <a:r>
              <a:rPr lang="tr-TR" b="1" dirty="0" smtClean="0"/>
              <a:t>5. Testin uygulama yönergesi doğrultusunda soruları cevaplar ve Kaydet tuşuna basarak uygulamayı tamamlar.</a:t>
            </a:r>
            <a:endParaRPr lang="tr-TR" b="1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78343" y="2985573"/>
            <a:ext cx="2673928" cy="36829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445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>
            <a:extLst>
              <a:ext uri="{FF2B5EF4-FFF2-40B4-BE49-F238E27FC236}">
                <a16:creationId xmlns="" xmlns:a16="http://schemas.microsoft.com/office/drawing/2014/main" id="{39665619-2E68-4848-82F9-97A5F5DC969E}"/>
              </a:ext>
            </a:extLst>
          </p:cNvPr>
          <p:cNvSpPr/>
          <p:nvPr/>
        </p:nvSpPr>
        <p:spPr>
          <a:xfrm>
            <a:off x="0" y="197708"/>
            <a:ext cx="12192000" cy="56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ADIM 4: SINIF ÖĞRETMENİNİN SİSTEME GİRİŞİ </a:t>
            </a:r>
            <a:r>
              <a:rPr lang="tr-TR" b="1" dirty="0">
                <a:solidFill>
                  <a:srgbClr val="FF0000"/>
                </a:solidFill>
              </a:rPr>
              <a:t>(İLKOKUL BİRİNCİ SINIFLAR İÇİN GEÇERLİDİR)</a:t>
            </a:r>
          </a:p>
        </p:txBody>
      </p:sp>
      <p:sp>
        <p:nvSpPr>
          <p:cNvPr id="10" name="Dikdörtgen 9">
            <a:extLst>
              <a:ext uri="{FF2B5EF4-FFF2-40B4-BE49-F238E27FC236}">
                <a16:creationId xmlns="" xmlns:a16="http://schemas.microsoft.com/office/drawing/2014/main" id="{0FCDC37F-0F44-434C-A331-729E3BC16807}"/>
              </a:ext>
            </a:extLst>
          </p:cNvPr>
          <p:cNvSpPr/>
          <p:nvPr/>
        </p:nvSpPr>
        <p:spPr>
          <a:xfrm>
            <a:off x="6368242" y="2043674"/>
            <a:ext cx="4659085" cy="24006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500" b="1" dirty="0"/>
              <a:t>Sınıf öğretmenleri, aşağıdaki aşamalara göre sisteme giriş yapmalıdır:</a:t>
            </a:r>
          </a:p>
          <a:p>
            <a:endParaRPr lang="tr-TR" sz="1500" b="1" dirty="0"/>
          </a:p>
          <a:p>
            <a:pPr marL="342900" indent="-342900">
              <a:buAutoNum type="arabicPeriod"/>
            </a:pPr>
            <a:r>
              <a:rPr lang="tr-TR" sz="1500" b="1" dirty="0"/>
              <a:t>Yandaki ekranda gösterildiği gibi, SINIF/ÖĞRETMEN butonunu tıklayarak sisteme giriş yapılmalıdır</a:t>
            </a:r>
            <a:r>
              <a:rPr lang="tr-TR" sz="1500" b="1" dirty="0" smtClean="0"/>
              <a:t>.</a:t>
            </a:r>
          </a:p>
          <a:p>
            <a:pPr marL="342900" indent="-342900">
              <a:buAutoNum type="arabicPeriod"/>
            </a:pPr>
            <a:r>
              <a:rPr lang="tr-TR" sz="1500" b="1" dirty="0" smtClean="0"/>
              <a:t> Okul </a:t>
            </a:r>
            <a:r>
              <a:rPr lang="tr-TR" sz="1500" b="1" dirty="0"/>
              <a:t>Yetkilisi (kurucu, müdür vb.) tarafından kendisine verilen sınıf kodu ve şifresini sisteme girmelidir.</a:t>
            </a:r>
          </a:p>
          <a:p>
            <a:pPr marL="342900" indent="-342900">
              <a:buAutoNum type="arabicPeriod"/>
            </a:pPr>
            <a:r>
              <a:rPr lang="tr-TR" sz="1500" b="1" dirty="0"/>
              <a:t>GİRİŞ butonuna tıklayarak sisteme giriş yapmalıdır.</a:t>
            </a:r>
          </a:p>
          <a:p>
            <a:endParaRPr lang="tr-TR" sz="1500" b="1" dirty="0"/>
          </a:p>
        </p:txBody>
      </p:sp>
      <p:pic>
        <p:nvPicPr>
          <p:cNvPr id="5" name="Resim 4">
            <a:extLst>
              <a:ext uri="{FF2B5EF4-FFF2-40B4-BE49-F238E27FC236}">
                <a16:creationId xmlns="" xmlns:a16="http://schemas.microsoft.com/office/drawing/2014/main" id="{44CA522E-D761-4627-ADB5-A382332C11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282" y="1591876"/>
            <a:ext cx="5774723" cy="33732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139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>
            <a:extLst>
              <a:ext uri="{FF2B5EF4-FFF2-40B4-BE49-F238E27FC236}">
                <a16:creationId xmlns="" xmlns:a16="http://schemas.microsoft.com/office/drawing/2014/main" id="{FB247FFA-6FD2-4059-9DBA-732738D234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135" y="1640713"/>
            <a:ext cx="6170140" cy="3469009"/>
          </a:xfrm>
          <a:prstGeom prst="rect">
            <a:avLst/>
          </a:prstGeom>
        </p:spPr>
      </p:pic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F61A78DA-4963-46F9-A8E0-4A86F70DEED8}"/>
              </a:ext>
            </a:extLst>
          </p:cNvPr>
          <p:cNvSpPr/>
          <p:nvPr/>
        </p:nvSpPr>
        <p:spPr>
          <a:xfrm>
            <a:off x="0" y="395416"/>
            <a:ext cx="12192000" cy="56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ADIM 5: ÖĞRENCİ EKLEME VE TEST YAPMA (İLKOKUL BİRİNCİ SINIFLAR İÇİN GEÇERLİDİR)</a:t>
            </a:r>
          </a:p>
        </p:txBody>
      </p:sp>
      <p:sp>
        <p:nvSpPr>
          <p:cNvPr id="4" name="Dikdörtgen 3">
            <a:extLst>
              <a:ext uri="{FF2B5EF4-FFF2-40B4-BE49-F238E27FC236}">
                <a16:creationId xmlns="" xmlns:a16="http://schemas.microsoft.com/office/drawing/2014/main" id="{627D27DB-14C1-49A0-BE89-8E7D12586008}"/>
              </a:ext>
            </a:extLst>
          </p:cNvPr>
          <p:cNvSpPr/>
          <p:nvPr/>
        </p:nvSpPr>
        <p:spPr>
          <a:xfrm>
            <a:off x="6717369" y="1640713"/>
            <a:ext cx="4659085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500" b="1" dirty="0"/>
              <a:t>Sınıf öğretmenleri, aşağıdaki aşamalara göre sınıflarına öğrenci ataması yapmalıdır:</a:t>
            </a:r>
          </a:p>
          <a:p>
            <a:endParaRPr lang="tr-TR" sz="1500" b="1" dirty="0"/>
          </a:p>
          <a:p>
            <a:pPr marL="342900" indent="-342900">
              <a:buAutoNum type="arabicPeriod"/>
            </a:pPr>
            <a:r>
              <a:rPr lang="tr-TR" sz="1500" b="1" dirty="0"/>
              <a:t>ÖĞRENCİ EKLE butonuna tıklanmalıdır.</a:t>
            </a:r>
          </a:p>
          <a:p>
            <a:pPr marL="342900" indent="-342900">
              <a:buAutoNum type="arabicPeriod"/>
            </a:pPr>
            <a:r>
              <a:rPr lang="tr-TR" sz="1500" b="1" dirty="0"/>
              <a:t>Öğrencinin adı soyadı, cinsiyeti mutlaka girilmelidir. Öğrencinin mail adresinin girilmesine gerek yoktur.</a:t>
            </a:r>
          </a:p>
          <a:p>
            <a:pPr marL="342900" indent="-342900">
              <a:buAutoNum type="arabicPeriod"/>
            </a:pPr>
            <a:r>
              <a:rPr lang="tr-TR" sz="1500" b="1" dirty="0"/>
              <a:t>DEĞİŞİKLİKLERİ KAYDET butonuna tıklanmalıdır.</a:t>
            </a:r>
          </a:p>
          <a:p>
            <a:pPr marL="342900" indent="-342900">
              <a:buAutoNum type="arabicPeriod"/>
            </a:pPr>
            <a:r>
              <a:rPr lang="tr-TR" sz="1500" b="1" dirty="0">
                <a:solidFill>
                  <a:srgbClr val="FF0000"/>
                </a:solidFill>
              </a:rPr>
              <a:t>Öğrencinin şifresi ile ilgili bilgi kullanılmayacağı için herhangi bir önemi yoktur</a:t>
            </a:r>
            <a:r>
              <a:rPr lang="tr-TR" sz="1500" b="1" dirty="0" smtClean="0">
                <a:solidFill>
                  <a:srgbClr val="FF0000"/>
                </a:solidFill>
              </a:rPr>
              <a:t>.(sadece 1. sınıflar için geçerlidir!!!)</a:t>
            </a:r>
            <a:endParaRPr lang="tr-TR" sz="1500" b="1" dirty="0">
              <a:solidFill>
                <a:srgbClr val="FF0000"/>
              </a:solidFill>
            </a:endParaRPr>
          </a:p>
          <a:p>
            <a:pPr marL="342900" indent="-342900">
              <a:buAutoNum type="arabicPeriod"/>
            </a:pPr>
            <a:r>
              <a:rPr lang="tr-TR" sz="1500" b="1" dirty="0"/>
              <a:t>Testlerin doldurulması sürecinde de, sol menüden TESTLER butonuna tıklanmalıdır.</a:t>
            </a:r>
          </a:p>
          <a:p>
            <a:pPr marL="342900" indent="-342900">
              <a:buAutoNum type="arabicPeriod"/>
            </a:pPr>
            <a:r>
              <a:rPr lang="tr-TR" sz="1500" b="1" dirty="0"/>
              <a:t>Açılan pencerede TESTE BAŞLA butonuna tıklandığında, ilgili test açılacaktır. Testler, üst taraflarında yapılan açıklamalara uygun olarak eksiksiz doldurulmalı ve kaydedilmelidir.</a:t>
            </a:r>
          </a:p>
        </p:txBody>
      </p:sp>
    </p:spTree>
    <p:extLst>
      <p:ext uri="{BB962C8B-B14F-4D97-AF65-F5344CB8AC3E}">
        <p14:creationId xmlns:p14="http://schemas.microsoft.com/office/powerpoint/2010/main" val="4233165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>
            <a:extLst>
              <a:ext uri="{FF2B5EF4-FFF2-40B4-BE49-F238E27FC236}">
                <a16:creationId xmlns="" xmlns:a16="http://schemas.microsoft.com/office/drawing/2014/main" id="{183BDC4D-A8D5-44B0-A50F-06E8609E9B45}"/>
              </a:ext>
            </a:extLst>
          </p:cNvPr>
          <p:cNvSpPr/>
          <p:nvPr/>
        </p:nvSpPr>
        <p:spPr>
          <a:xfrm>
            <a:off x="233799" y="2553412"/>
            <a:ext cx="11872686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1500" b="1" dirty="0"/>
              <a:t>Sistem kullanımında aşağıdaki hususlara dikkat edilmelidir:</a:t>
            </a:r>
          </a:p>
          <a:p>
            <a:endParaRPr lang="tr-TR" sz="1500" b="1" dirty="0"/>
          </a:p>
          <a:p>
            <a:pPr marL="355600" indent="-355600">
              <a:buAutoNum type="arabicPeriod"/>
            </a:pPr>
            <a:r>
              <a:rPr lang="tr-TR" sz="1500" b="1" dirty="0"/>
              <a:t>Sisteme girişte büyük-küçük harflere dikkat edilmelidir</a:t>
            </a:r>
            <a:r>
              <a:rPr lang="tr-TR" sz="1500" b="1" dirty="0" smtClean="0"/>
              <a:t>.(kod-şifre girişinde)</a:t>
            </a:r>
            <a:endParaRPr lang="tr-TR" sz="1500" b="1" dirty="0"/>
          </a:p>
          <a:p>
            <a:pPr marL="355600" indent="-355600">
              <a:buAutoNum type="arabicPeriod"/>
            </a:pPr>
            <a:r>
              <a:rPr lang="tr-TR" sz="1500" b="1" dirty="0"/>
              <a:t>Öğrencilerin kaydından emin olmak için, test doldurma ve kayıtlama işlemi tamamlandıktan sonra soldaki TESTLER butonuna tıklayarak öğrencinin testinin bitip bitmediği kontrol edilmelidir.</a:t>
            </a:r>
          </a:p>
          <a:p>
            <a:pPr marL="0" lvl="1"/>
            <a:r>
              <a:rPr lang="tr-TR" sz="1500" b="1" dirty="0" smtClean="0"/>
              <a:t>3.     Testler</a:t>
            </a:r>
            <a:r>
              <a:rPr lang="tr-TR" sz="1500" b="1" dirty="0"/>
              <a:t>, öğrencinin kişisel ve özel bilgilerini içerir. Bu nedenle, testler ve öğrencinin kişisel bilgilerinin güvenliğinden her okul kendi sorumludur</a:t>
            </a:r>
            <a:r>
              <a:rPr lang="tr-TR" sz="1500" b="1" dirty="0" smtClean="0"/>
              <a:t>.</a:t>
            </a:r>
            <a:endParaRPr lang="tr-TR" sz="1500" b="1" dirty="0"/>
          </a:p>
        </p:txBody>
      </p:sp>
      <p:sp>
        <p:nvSpPr>
          <p:cNvPr id="3" name="Dikdörtgen 2">
            <a:extLst>
              <a:ext uri="{FF2B5EF4-FFF2-40B4-BE49-F238E27FC236}">
                <a16:creationId xmlns="" xmlns:a16="http://schemas.microsoft.com/office/drawing/2014/main" id="{BAD2FF4E-63EC-4043-84AB-FD934DE13DAA}"/>
              </a:ext>
            </a:extLst>
          </p:cNvPr>
          <p:cNvSpPr/>
          <p:nvPr/>
        </p:nvSpPr>
        <p:spPr>
          <a:xfrm>
            <a:off x="0" y="700216"/>
            <a:ext cx="12192000" cy="5660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b="1" dirty="0"/>
              <a:t>UYARILAR VE NOTLAR</a:t>
            </a:r>
          </a:p>
        </p:txBody>
      </p:sp>
    </p:spTree>
    <p:extLst>
      <p:ext uri="{BB962C8B-B14F-4D97-AF65-F5344CB8AC3E}">
        <p14:creationId xmlns:p14="http://schemas.microsoft.com/office/powerpoint/2010/main" val="6704525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Yetenek haritası ve Gelişim karnesi projesi Okul Müdürleri görev ve sorumluluk işlem kontrol </a:t>
            </a:r>
            <a:r>
              <a:rPr lang="tr-TR" sz="2800" b="1" dirty="0" smtClean="0">
                <a:solidFill>
                  <a:srgbClr val="FF0000"/>
                </a:solidFill>
                <a:latin typeface="+mn-lt"/>
              </a:rPr>
              <a:t>listesi;</a:t>
            </a:r>
            <a:endParaRPr lang="tr-TR" sz="2800" b="1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1385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smtClean="0"/>
              <a:t>1-Sisteme il Milli Eğitim Müdürlüğü tarafından entegre edilmiş okulumun(1. sınıf, 5. sınıf ve 9 sınıfları kapsayacak şekilde) şube girişlerini yaparak kaydettim.</a:t>
            </a:r>
          </a:p>
          <a:p>
            <a:pPr marL="0" indent="0" algn="just">
              <a:buNone/>
            </a:pPr>
            <a:r>
              <a:rPr lang="tr-TR" dirty="0" smtClean="0"/>
              <a:t>2- Kayıt işleminden sonra sistemin otomatik olarak verdiği şifreyi ilgili sınıf öğrencilerine uygulatmak üzere duyurdum.</a:t>
            </a:r>
          </a:p>
          <a:p>
            <a:pPr marL="0" indent="0" algn="just">
              <a:buNone/>
            </a:pPr>
            <a:r>
              <a:rPr lang="tr-TR" dirty="0" smtClean="0"/>
              <a:t>3- İlgili sınıf öğrencilerinin şube şifreleri ile giriş yaparak testleri çözmesi için olanak sağladım.</a:t>
            </a:r>
          </a:p>
          <a:p>
            <a:pPr marL="0" indent="0" algn="just">
              <a:buNone/>
            </a:pPr>
            <a:r>
              <a:rPr lang="tr-TR" dirty="0" smtClean="0"/>
              <a:t>4- Okulumda daha önce oluşturmuş olduğum ‘Yetenek yürütme Kurulu’ ile testlerin sağlıklı bir biçimde doldurulup kaydedildiğini denetledim.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38053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255</TotalTime>
  <Words>663</Words>
  <Application>Microsoft Office PowerPoint</Application>
  <PresentationFormat>Geniş ekran</PresentationFormat>
  <Paragraphs>67</Paragraphs>
  <Slides>10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Teması</vt:lpstr>
      <vt:lpstr>     MUĞLA MİLLİ EĞİTİM MÜDÜRLÜĞÜ  YETENEK HARİTASI VE GELİŞİM KARNESİ PROJESİ SİSTEME GİRİŞ SÜRECİ BİLGİLENDİRME SUNUMU  MUĞLA - 2018</vt:lpstr>
      <vt:lpstr>PowerPoint Sunusu</vt:lpstr>
      <vt:lpstr>PowerPoint Sunusu</vt:lpstr>
      <vt:lpstr>PowerPoint Sunusu</vt:lpstr>
      <vt:lpstr>5. 8. ve 9. sınıflar için;</vt:lpstr>
      <vt:lpstr>PowerPoint Sunusu</vt:lpstr>
      <vt:lpstr>PowerPoint Sunusu</vt:lpstr>
      <vt:lpstr>PowerPoint Sunusu</vt:lpstr>
      <vt:lpstr>Yetenek haritası ve Gelişim karnesi projesi Okul Müdürleri görev ve sorumluluk işlem kontrol listesi;</vt:lpstr>
      <vt:lpstr>PowerPoint Sunusu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YAŞAM PAYLAŞIM ANAOKULLARI</dc:title>
  <dc:creator>Oktay Aydin</dc:creator>
  <cp:lastModifiedBy>SuleARMUTCUOGLU</cp:lastModifiedBy>
  <cp:revision>28</cp:revision>
  <dcterms:created xsi:type="dcterms:W3CDTF">2018-09-21T07:32:09Z</dcterms:created>
  <dcterms:modified xsi:type="dcterms:W3CDTF">2018-11-09T13:14:39Z</dcterms:modified>
</cp:coreProperties>
</file>