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56" r:id="rId3"/>
    <p:sldId id="279" r:id="rId4"/>
    <p:sldId id="266" r:id="rId5"/>
    <p:sldId id="265" r:id="rId6"/>
    <p:sldId id="299" r:id="rId7"/>
    <p:sldId id="290" r:id="rId8"/>
    <p:sldId id="291" r:id="rId9"/>
    <p:sldId id="300" r:id="rId10"/>
    <p:sldId id="294" r:id="rId11"/>
    <p:sldId id="295" r:id="rId12"/>
    <p:sldId id="296" r:id="rId13"/>
    <p:sldId id="297" r:id="rId14"/>
    <p:sldId id="298" r:id="rId15"/>
    <p:sldId id="289" r:id="rId16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70CD3"/>
    <a:srgbClr val="0000FF"/>
    <a:srgbClr val="71B0E9"/>
    <a:srgbClr val="FFFF99"/>
    <a:srgbClr val="E9D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91318-E212-4EA6-B553-CA5C69AA6FF2}" type="datetimeFigureOut">
              <a:rPr lang="tr-TR" smtClean="0"/>
              <a:pPr/>
              <a:t>15.03.2016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EB46C-7EBB-4D9C-B6D9-E9F5C0CBAA5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81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C0DBD-E7B9-4571-9D43-A972001E378A}" type="datetimeFigureOut">
              <a:rPr lang="tr-TR" smtClean="0"/>
              <a:pPr/>
              <a:t>15.03.2016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8395-6A0F-4D50-A8F0-18C2493673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43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D8395-6A0F-4D50-A8F0-18C249367329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69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8F8-3ABC-4BF1-A5D8-281E3E48740C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31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99B1-12D3-497F-A157-0EF1044ACD14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80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A01F-E300-4976-86E7-71A7A39293DE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71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D14-A5B7-4E98-82BB-014AC0325B81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30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2F56-0D12-43C5-85C8-61FE53C9FD0C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76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56CD-BA2B-4925-B153-F842A32D2C14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57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A72B-DDE5-4397-8FA7-164A05F196EB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39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297-48BB-4385-AF91-471CB3D8213A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28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3F3-ABD8-456C-B732-9359152DC204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3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527C-7934-4E97-815B-2D8AD8E36B31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671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7958-8602-4F7A-9E13-AF2BD1AC2BD3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89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33D93-54F8-43F3-911D-7471AC28CC16}" type="datetime1">
              <a:rPr lang="tr-TR" smtClean="0"/>
              <a:pPr/>
              <a:t>15.03.2016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D7F39-0D1E-4462-A745-925253901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61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568952" cy="3384376"/>
          </a:xfrm>
        </p:spPr>
        <p:txBody>
          <a:bodyPr>
            <a:normAutofit lnSpcReduction="10000"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T.C.</a:t>
            </a:r>
          </a:p>
          <a:p>
            <a: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MİLLİ EĞİTİM BAKANLIĞI</a:t>
            </a:r>
            <a:r>
              <a:rPr lang="tr-TR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/>
            </a:r>
            <a:br>
              <a:rPr lang="tr-TR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</a:br>
            <a:endParaRPr lang="tr-TR" sz="2200" b="1" dirty="0" smtClean="0">
              <a:solidFill>
                <a:schemeClr val="bg1"/>
              </a:solidFill>
              <a:latin typeface="Times New Roman" panose="02020603050405020304" pitchFamily="18" charset="0"/>
              <a:ea typeface="Kozuka Gothic Pr6N R" panose="020B0400000000000000" pitchFamily="34" charset="-128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ÖLÇME, DEĞERLENDİRME VE SINAV HİZMETLERİ </a:t>
            </a:r>
          </a:p>
          <a:p>
            <a: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GENEL MÜDÜRLÜĞÜ</a:t>
            </a:r>
            <a:b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</a:br>
            <a: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/>
            </a:r>
            <a:b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</a:br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Başkanlığı</a:t>
            </a:r>
          </a:p>
          <a:p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/>
            </a:r>
            <a:b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</a:br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(2016)</a:t>
            </a:r>
            <a:endParaRPr lang="tr-TR" sz="2000" dirty="0">
              <a:solidFill>
                <a:schemeClr val="bg1"/>
              </a:solidFill>
              <a:latin typeface="Times New Roman" panose="02020603050405020304" pitchFamily="18" charset="0"/>
              <a:ea typeface="Kozuka Gothic Pr6N R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31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1298525"/>
            <a:ext cx="8003232" cy="5236691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-  SALON GÖREVLİLERİ TARAFINDAN </a:t>
            </a:r>
          </a:p>
          <a:p>
            <a:r>
              <a:rPr lang="tr-TR" sz="24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YAPILACAK İŞLER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Yanlarında Hiçbir Yardımcı Materyal ve İletişim Cihazı Bulundurmaması</a:t>
            </a:r>
          </a:p>
          <a:p>
            <a:pPr marL="457200" indent="-457200" algn="l">
              <a:buFont typeface="+mj-lt"/>
              <a:buAutoNum type="arabicPeriod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Sınavdan İlk 20 </a:t>
            </a:r>
            <a:r>
              <a:rPr lang="tr-TR" sz="24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Çıkarılmaması</a:t>
            </a:r>
          </a:p>
          <a:p>
            <a:pPr marL="457200" indent="-457200" algn="l">
              <a:buFont typeface="+mj-lt"/>
              <a:buAutoNum type="arabicPeriod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İlk 15 </a:t>
            </a:r>
            <a:r>
              <a:rPr lang="tr-TR" sz="24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Gelmeyen Öğrencinin Sınava Girmedi Sayılması</a:t>
            </a:r>
          </a:p>
          <a:p>
            <a:pPr marL="457200" indent="-457200" algn="l">
              <a:buFont typeface="+mj-lt"/>
              <a:buAutoNum type="arabicPeriod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Kopya Nedeniyle Dışarı Çıkarılan Öğrencinin 20 </a:t>
            </a:r>
            <a:r>
              <a:rPr lang="tr-TR" sz="24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Binada Bekletilmesi</a:t>
            </a:r>
            <a:endParaRPr lang="tr-TR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03232" cy="4290715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5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Salon Oturma Düzeni Alanının Doğru ve Eksiksiz Doldurulması</a:t>
            </a:r>
          </a:p>
          <a:p>
            <a:pPr marL="457200" indent="-457200" algn="l">
              <a:buFont typeface="+mj-lt"/>
              <a:buAutoNum type="arabicPeriod" startAt="5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 startAt="5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 Kitapçık Türünün Kontrol Edilmesi</a:t>
            </a:r>
          </a:p>
          <a:p>
            <a:pPr marL="457200" indent="-457200" algn="l">
              <a:buFont typeface="+mj-lt"/>
              <a:buAutoNum type="arabicPeriod" startAt="5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 startAt="5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Sınavın Tamamlanmasına 5 </a:t>
            </a:r>
            <a:r>
              <a:rPr lang="tr-TR" sz="24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Kala Hiçbir Öğrencinin Çıkarılmaması</a:t>
            </a:r>
          </a:p>
          <a:p>
            <a:pPr marL="457200" indent="-457200" algn="l">
              <a:buFont typeface="+mj-lt"/>
              <a:buAutoNum type="arabicPeriod" startAt="5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 startAt="5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Salon Görevli İmzalarının Eksiksiz Olması</a:t>
            </a:r>
          </a:p>
          <a:p>
            <a:pPr marL="457200" indent="-457200" algn="l">
              <a:buFont typeface="+mj-lt"/>
              <a:buAutoNum type="arabicPeriod" startAt="5"/>
            </a:pPr>
            <a:endParaRPr lang="tr-TR" sz="2400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6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05857" y="1325989"/>
            <a:ext cx="8003232" cy="5236691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9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İmzasının Kontrol Edilmesi</a:t>
            </a:r>
          </a:p>
          <a:p>
            <a:pPr marL="457200" indent="-457200" algn="l">
              <a:buFont typeface="+mj-lt"/>
              <a:buAutoNum type="arabicPeriod" startAt="9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 startAt="9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Yedek Salonda Alınan Öğrenci Bilgilerinin Eksiksiz Olması</a:t>
            </a:r>
          </a:p>
          <a:p>
            <a:pPr marL="457200" indent="-457200" algn="l">
              <a:buFont typeface="+mj-lt"/>
              <a:buAutoNum type="arabicPeriod" startAt="9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 startAt="9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 Evrakının, Güvenlik Poşetine Eksiksiz Konulması ve İmza Karşılığı Teslim Edilmesi</a:t>
            </a:r>
          </a:p>
          <a:p>
            <a:pPr marL="457200" indent="-457200" algn="l">
              <a:buFont typeface="+mj-lt"/>
              <a:buAutoNum type="arabicPeriod" startAt="9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 startAt="9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Salon Görevlilerinin Sessizliği Sağlaması, Dikkat Dağıtıcı Okuma ve Konuşma Yapmaması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(Okul Müdürü ve Emniyet Görevlileri </a:t>
            </a:r>
            <a:r>
              <a:rPr lang="tr-TR" sz="240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dışındaki personel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telefonu </a:t>
            </a:r>
            <a:r>
              <a:rPr lang="tr-TR" sz="24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 iletişim cihazı ile binaya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girmeyecektir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tr-TR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5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1298525"/>
            <a:ext cx="8003232" cy="5236691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9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- </a:t>
            </a:r>
            <a:r>
              <a:rPr lang="tr-TR" sz="24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EĞİTİM ÖĞRENCİLERİ</a:t>
            </a:r>
          </a:p>
          <a:p>
            <a:endParaRPr lang="tr-TR" sz="2400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Eğitim Öğrencileri İçin Kılavuzun 7. Maddesinin Uygulanması</a:t>
            </a:r>
          </a:p>
          <a:p>
            <a:pPr marL="457200" indent="-457200" algn="l">
              <a:buFont typeface="+mj-lt"/>
              <a:buAutoNum type="arabicPeriod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Eğitim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Öğrencileri İçin Rehberlik Araştırma Merkezlerinin Gerekli Tedbirleri Alması</a:t>
            </a:r>
            <a:endParaRPr lang="tr-TR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9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1298525"/>
            <a:ext cx="8003232" cy="5236691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9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 startAt="9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 startAt="3"/>
            </a:pP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Eğitim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Öğrencileri İçin Uygun Okuyucu ve İşaretleyici Görevlendirilmesi</a:t>
            </a:r>
          </a:p>
          <a:p>
            <a:pPr marL="457200" indent="-457200" algn="l">
              <a:buFont typeface="+mj-lt"/>
              <a:buAutoNum type="arabicPeriod" startAt="3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 startAt="3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Özel </a:t>
            </a: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Sebebiyle Kullandıkları Cihaz ve İlaçlara Müsaade Edilmesi</a:t>
            </a:r>
          </a:p>
          <a:p>
            <a:pPr marL="457200" indent="-457200" algn="l">
              <a:buFont typeface="+mj-lt"/>
              <a:buAutoNum type="arabicPeriod" startAt="3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 startAt="3"/>
            </a:pP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Eğitim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Öğrencilerinin Durumlarının Önceden Salon Görevlilerine Açıklanması</a:t>
            </a:r>
            <a:endParaRPr lang="tr-TR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81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2"/>
          <p:cNvSpPr>
            <a:spLocks noGrp="1"/>
          </p:cNvSpPr>
          <p:nvPr>
            <p:ph type="subTitle" idx="1"/>
          </p:nvPr>
        </p:nvSpPr>
        <p:spPr>
          <a:xfrm>
            <a:off x="323528" y="2971974"/>
            <a:ext cx="8568952" cy="338437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TEŞEKKÜR EDERİZ</a:t>
            </a:r>
          </a:p>
          <a:p>
            <a:endParaRPr lang="tr-TR" sz="2400" b="1" dirty="0">
              <a:solidFill>
                <a:schemeClr val="bg1"/>
              </a:solidFill>
              <a:latin typeface="Times New Roman" panose="02020603050405020304" pitchFamily="18" charset="0"/>
              <a:ea typeface="Kozuka Gothic Pr6N R" panose="020B0400000000000000" pitchFamily="34" charset="-128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/>
            </a:r>
            <a:br>
              <a:rPr lang="tr-T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</a:br>
            <a:r>
              <a:rPr lang="tr-TR" sz="2800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Başkanlığı</a:t>
            </a:r>
            <a:endParaRPr lang="tr-TR" sz="2000" b="1" dirty="0" smtClean="0">
              <a:solidFill>
                <a:schemeClr val="bg1"/>
              </a:solidFill>
              <a:latin typeface="Times New Roman" panose="02020603050405020304" pitchFamily="18" charset="0"/>
              <a:ea typeface="Kozuka Gothic Pr6N R" panose="020B0400000000000000" pitchFamily="34" charset="-128"/>
              <a:cs typeface="Times New Roman" panose="02020603050405020304" pitchFamily="18" charset="0"/>
            </a:endParaRPr>
          </a:p>
          <a:p>
            <a:endParaRPr lang="tr-TR" sz="2000" b="1" dirty="0" smtClean="0">
              <a:solidFill>
                <a:schemeClr val="bg1"/>
              </a:solidFill>
              <a:latin typeface="Times New Roman" panose="02020603050405020304" pitchFamily="18" charset="0"/>
              <a:ea typeface="Kozuka Gothic Pr6N R" panose="020B0400000000000000" pitchFamily="34" charset="-128"/>
              <a:cs typeface="Times New Roman" panose="02020603050405020304" pitchFamily="18" charset="0"/>
            </a:endParaRPr>
          </a:p>
          <a:p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(2016)</a:t>
            </a:r>
            <a:endParaRPr lang="tr-TR" sz="2000" dirty="0">
              <a:solidFill>
                <a:schemeClr val="bg1"/>
              </a:solidFill>
              <a:latin typeface="Times New Roman" panose="02020603050405020304" pitchFamily="18" charset="0"/>
              <a:ea typeface="Kozuka Gothic Pr6N R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09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5230" y="1268760"/>
            <a:ext cx="8086452" cy="4392488"/>
          </a:xfrm>
        </p:spPr>
        <p:txBody>
          <a:bodyPr>
            <a:normAutofit fontScale="92500"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2015-2016 EĞİTİM-ÖĞRETİM YILI II.DÖNEM ORTAK SINAVLAR UYGULAMA İŞLEMLERİ</a:t>
            </a:r>
            <a:br>
              <a:rPr lang="tr-TR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9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Nisan 2016 Çarşamba ve 28 Nisan 2016 Perşembe günü </a:t>
            </a:r>
            <a:r>
              <a:rPr lang="tr-TR" sz="19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8’inci sınıf öğrencilerinin katılacağı ortak sınavlar, yurt içi ve yurt dışındaki sınav merkezlerinde, Türkiye saati ile her iki günde bir oturumda </a:t>
            </a:r>
            <a:r>
              <a:rPr lang="tr-TR" sz="19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 ders </a:t>
            </a:r>
            <a:r>
              <a:rPr lang="tr-TR" sz="19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yazılısı olmak üzere iki oturum hâlinde, her bir ders yazılısı, </a:t>
            </a:r>
            <a:r>
              <a:rPr lang="tr-TR" sz="19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 09.00, 10.10 ve 11.20'de</a:t>
            </a:r>
            <a:r>
              <a:rPr lang="tr-TR" sz="19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başlayacak ve aynı anda tamamlanacaktır.</a:t>
            </a:r>
          </a:p>
          <a:p>
            <a:pPr algn="just"/>
            <a:r>
              <a:rPr lang="tr-TR" sz="19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Ortak sınavlara mazeretleri nedeniyle katılamayan öğrenciler için, </a:t>
            </a:r>
            <a:r>
              <a:rPr lang="tr-TR" sz="19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14-15 Mayıs 2016 </a:t>
            </a:r>
            <a:r>
              <a:rPr lang="tr-TR" sz="19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tarihlerinde Bakanlıkça belirlenen merkezlerde mazeret sınavları yapılacaktır. </a:t>
            </a:r>
          </a:p>
          <a:p>
            <a:pPr algn="just"/>
            <a:r>
              <a:rPr lang="tr-TR" sz="19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Valiliklerce, 2015-2016 öğretim yılı ikinci dönem ortak sınavlarının, sınav öncesi hazırlıklarında ve sınav uygulama süreçlerinde gerekli tedbirlerin alınması önem arz etmektedir.</a:t>
            </a:r>
          </a:p>
          <a:p>
            <a:r>
              <a:rPr lang="tr-TR" sz="2200" dirty="0" smtClean="0">
                <a:solidFill>
                  <a:schemeClr val="bg1"/>
                </a:solidFill>
              </a:rPr>
              <a:t>.</a:t>
            </a:r>
            <a:endParaRPr lang="tr-TR" sz="2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36296" y="6356350"/>
            <a:ext cx="1450504" cy="365125"/>
          </a:xfrm>
          <a:ln>
            <a:noFill/>
          </a:ln>
        </p:spPr>
        <p:txBody>
          <a:bodyPr/>
          <a:lstStyle/>
          <a:p>
            <a:fld id="{DAFD7F39-0D1E-4462-A745-925253901E64}" type="slidenum">
              <a:rPr lang="tr-TR" smtClean="0"/>
              <a:pPr/>
              <a:t>2</a:t>
            </a:fld>
            <a:endParaRPr lang="tr-T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801" y="5229200"/>
            <a:ext cx="1843311" cy="1373121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651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91823" y="1161648"/>
            <a:ext cx="755806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-  İL </a:t>
            </a:r>
            <a:r>
              <a:rPr lang="tr-TR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/İLÇE MİLLİ EĞİTİM MÜDÜRLÜKLERİNCE </a:t>
            </a:r>
            <a:endParaRPr lang="tr-TR" sz="2000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YAPILACAK İŞLEMLER</a:t>
            </a:r>
          </a:p>
          <a:p>
            <a:pPr algn="ctr"/>
            <a:endParaRPr lang="tr-TR" sz="2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Güvenlik İçin İlgili Birimlerle İletişime Geçilmesi</a:t>
            </a:r>
          </a:p>
          <a:p>
            <a:pPr marL="457200" indent="-457200" algn="just">
              <a:buFont typeface="+mj-lt"/>
              <a:buAutoNum type="arabicPeriod"/>
            </a:pPr>
            <a:endParaRPr lang="tr-TR" sz="20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 Evrakı Saklama Odasının Güvenliği ve Nöbetçi Uygulaması</a:t>
            </a:r>
          </a:p>
          <a:p>
            <a:pPr marL="457200" indent="-457200" algn="just">
              <a:buFont typeface="+mj-lt"/>
              <a:buAutoNum type="arabicPeriod"/>
            </a:pPr>
            <a:endParaRPr lang="tr-TR" sz="20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Konaklama Halinde Sınav Evrakı Nakil Aracının Güvenliğinin Sağlanması</a:t>
            </a:r>
          </a:p>
          <a:p>
            <a:pPr marL="457200" indent="-457200" algn="just">
              <a:buFont typeface="+mj-lt"/>
              <a:buAutoNum type="arabicPeriod"/>
            </a:pPr>
            <a:endParaRPr lang="tr-TR" sz="20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Sevkiyatta, Şehir İçi Nakil Görevlileri Yanında 1 (Bir) Emniyet Görevlisinin Bulundurulması</a:t>
            </a:r>
          </a:p>
          <a:p>
            <a:pPr marL="457200" indent="-457200" algn="just">
              <a:buFont typeface="+mj-lt"/>
              <a:buAutoNum type="arabicPeriod"/>
            </a:pPr>
            <a:endParaRPr lang="tr-TR" sz="20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Binalarına Ait Değişikliklere İlişkin Gerekli Tedbirlerin Alınması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59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09062" y="1636433"/>
            <a:ext cx="7416824" cy="398782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Binalarda «İl Temsilcisi» Görevlendirilmesi, İncelenen </a:t>
            </a: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Görevli Raporlarındaki </a:t>
            </a: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Mevzuata Uygun Olmayan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Uygulamaların Genel </a:t>
            </a: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Müdürlüğe B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ildirilmesi</a:t>
            </a:r>
            <a:endParaRPr lang="tr-TR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tr-TR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Sınav Salonlarına Görevlendirilen Öğretmenlerin Farklı     </a:t>
            </a: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Okul ve Branşta Olması</a:t>
            </a:r>
          </a:p>
          <a:p>
            <a:pPr algn="l"/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Ortak Sınavların Yapıldığı Günlerde Sınavların Yapıldığı   </a:t>
            </a:r>
          </a:p>
          <a:p>
            <a:pPr algn="just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Okulda Ders Yapılmaması, Ancak Görevli Tüm </a:t>
            </a:r>
          </a:p>
          <a:p>
            <a:pPr algn="just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Öğretmenlerin Okulda Hazır Bulunmaları</a:t>
            </a:r>
            <a:endParaRPr lang="tr-TR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1484783"/>
            <a:ext cx="8003232" cy="5236691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8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 Özel Durumlarda Yedek Salonda, Evde, Hastanede veya      </a:t>
            </a:r>
          </a:p>
          <a:p>
            <a:pPr algn="just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Cezaevinde Gerekli Tedbirler Alınmak Suretiyle Sınav </a:t>
            </a:r>
          </a:p>
          <a:p>
            <a:pPr algn="just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Yapılması</a:t>
            </a:r>
          </a:p>
          <a:p>
            <a:pPr algn="just"/>
            <a:endParaRPr lang="tr-TR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Özel Okullarda Yapılan Sınavda, Okuldan En Az 2 (İki) </a:t>
            </a:r>
          </a:p>
          <a:p>
            <a:pPr algn="just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İdarecinin  Görevlendirilmesi</a:t>
            </a:r>
          </a:p>
          <a:p>
            <a:pPr marL="457200" indent="-457200" algn="just">
              <a:buFont typeface="+mj-lt"/>
              <a:buAutoNum type="arabicPeriod" startAt="8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Sınavların Sağlıklı Olarak Yürütülmesi İçin Gerekli </a:t>
            </a:r>
          </a:p>
          <a:p>
            <a:pPr algn="just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Toplantıların Yapılması</a:t>
            </a:r>
          </a:p>
          <a:p>
            <a:pPr algn="l"/>
            <a:endParaRPr lang="tr-TR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48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05272" y="1325989"/>
            <a:ext cx="8363272" cy="5236691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 Ortak Bina ve Bahçe Kullanan Okullarda Yapılan Sınavlarda</a:t>
            </a: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Öğrencilerin Dikkatinin Dağılmaması İçin Gerekli Önlemlerin     </a:t>
            </a: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Alınması</a:t>
            </a:r>
          </a:p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*Özel tedbir alınması gereken öğrencilerle ilgili işlemlerin      </a:t>
            </a: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yapılması*</a:t>
            </a:r>
          </a:p>
          <a:p>
            <a:pPr algn="l"/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Öğrencilerin Bina ve Salonlara Yerleştirilmesi </a:t>
            </a:r>
          </a:p>
          <a:p>
            <a:pPr algn="l"/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 startAt="14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 ve Ağır Zihinsel Engelli İle Ağır Otistik Öğrencilerinin   </a:t>
            </a:r>
          </a:p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Ortak Sınavlardan Muaf Olması </a:t>
            </a:r>
          </a:p>
          <a:p>
            <a:pPr algn="l"/>
            <a:endParaRPr lang="tr-TR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08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3568" y="1052736"/>
            <a:ext cx="800323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- OKUL İDARESİNCE    </a:t>
            </a:r>
          </a:p>
          <a:p>
            <a:pPr algn="ctr"/>
            <a:r>
              <a:rPr lang="tr-TR" sz="28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YAPILACAK İŞLEMLER</a:t>
            </a:r>
          </a:p>
          <a:p>
            <a:pPr algn="ctr"/>
            <a:endParaRPr lang="tr-TR" sz="2800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İdaresince Gereken Her Türlü Güvenlik Tedbirinin Sınav Süresince Alınması</a:t>
            </a:r>
          </a:p>
          <a:p>
            <a:pPr marL="457200" indent="-457200">
              <a:buFont typeface="+mj-lt"/>
              <a:buAutoNum type="arabicPeriod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 Edilmesi Gereken Hususlar Konusunda Velilerin Bilgilendirilmesi</a:t>
            </a:r>
          </a:p>
          <a:p>
            <a:pPr marL="457200" indent="-457200">
              <a:buFont typeface="+mj-lt"/>
              <a:buAutoNum type="arabicPeriod"/>
            </a:pPr>
            <a:endParaRPr lang="tr-TR" sz="28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-Okul Sisteminden Alınan Öğrenci Yoklama Listelerinin İlan Edilmesi</a:t>
            </a:r>
          </a:p>
          <a:p>
            <a:pPr marL="457200" indent="-457200">
              <a:buFont typeface="+mj-lt"/>
              <a:buAutoNum type="arabicPeriod"/>
            </a:pPr>
            <a:endParaRPr lang="tr-TR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Sınıf Duvarlarında </a:t>
            </a: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Asılı Eğitim Materyalin Toplanması</a:t>
            </a:r>
          </a:p>
          <a:p>
            <a:pPr marL="457200" indent="-457200">
              <a:buFont typeface="+mj-lt"/>
              <a:buAutoNum type="arabicPeriod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1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07895" y="1340768"/>
            <a:ext cx="7801193" cy="4608512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Öğrencilerin 08:30 da  İçeri Alınması</a:t>
            </a:r>
          </a:p>
          <a:p>
            <a:pPr marL="457200" indent="-457200" algn="l">
              <a:buFont typeface="+mj-lt"/>
              <a:buAutoNum type="arabicPeriod" startAt="4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Sınav Süresince Görevliler Hariç Kişilerin Binalara </a:t>
            </a: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Alınmaması</a:t>
            </a:r>
          </a:p>
          <a:p>
            <a:pPr algn="l"/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Her Derse Ait Sınav Evrakı Poşetinin Sınav Sırasına </a:t>
            </a: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Göre Açılması ve Kapatılmasına Dikkat Edilmesi</a:t>
            </a:r>
          </a:p>
          <a:p>
            <a:pPr algn="l"/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Sınavın İlk 15 Dakikası Öğrencilerin Sınava Alınması</a:t>
            </a:r>
          </a:p>
          <a:p>
            <a:pPr marL="457200" indent="-457200" algn="l">
              <a:buFont typeface="+mj-lt"/>
              <a:buAutoNum type="arabicPeriod" startAt="4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Emniyet Görevlilerince Üst Araması Yapılmaması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3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8436" y="1124744"/>
            <a:ext cx="7801193" cy="496855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AutoNum type="arabicPeriod" startAt="12"/>
            </a:pP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Kitapçık  ve Cevap Kağıtlarına Doğru Kodlamanın </a:t>
            </a:r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Yapılması</a:t>
            </a:r>
            <a:endParaRPr lang="tr-TR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Yedek Salonda </a:t>
            </a: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ınava </a:t>
            </a: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lınan </a:t>
            </a: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ğrencilerin </a:t>
            </a: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odlamalarını</a:t>
            </a: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Eksiksiz Yapması</a:t>
            </a:r>
          </a:p>
          <a:p>
            <a:pPr algn="l"/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Mazeretli /Mazeretsiz Sınava Girmeyen ve Yedek Salonda </a:t>
            </a: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Sınava Giren Öğrencilerin Sınavın Ardından e-Okula       </a:t>
            </a: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İşlenmesi, (Mazereti uygun görülenlerin 5(beş) gün içinde </a:t>
            </a:r>
          </a:p>
          <a:p>
            <a:pPr algn="l"/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sisteme işlenmesi)</a:t>
            </a:r>
          </a:p>
          <a:p>
            <a:pPr algn="l"/>
            <a:endParaRPr lang="tr-TR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 Soru Kitapçıklarının İsteyen Öğrencilere Dağıtılması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7F39-0D1E-4462-A745-925253901E64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7740352" y="6381328"/>
            <a:ext cx="7687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75000"/>
                  </a:schemeClr>
                </a:solidFill>
              </a:rPr>
              <a:t>SGYDB -</a:t>
            </a:r>
            <a:endParaRPr lang="tr-TR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539552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Sınav Güvenliği ve Sınav Yönetimi Daire 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Kozuka Gothic Pr6N R" panose="020B0400000000000000" pitchFamily="34" charset="-128"/>
                <a:cs typeface="Times New Roman" panose="02020603050405020304" pitchFamily="18" charset="0"/>
              </a:rPr>
              <a:t>Başkanlığı  </a:t>
            </a:r>
            <a:endParaRPr lang="tr-TR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8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674</Words>
  <Application>Microsoft Office PowerPoint</Application>
  <PresentationFormat>Ekran Gösterisi (4:3)</PresentationFormat>
  <Paragraphs>169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Kozuka Gothic Pr6N R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Abdullah TOGAY</dc:creator>
  <cp:lastModifiedBy>Zeliha OGRETMEN</cp:lastModifiedBy>
  <cp:revision>113</cp:revision>
  <cp:lastPrinted>2013-03-27T11:01:33Z</cp:lastPrinted>
  <dcterms:created xsi:type="dcterms:W3CDTF">2013-03-25T15:09:24Z</dcterms:created>
  <dcterms:modified xsi:type="dcterms:W3CDTF">2016-03-15T13:55:36Z</dcterms:modified>
</cp:coreProperties>
</file>